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476" r:id="rId5"/>
    <p:sldId id="2499" r:id="rId6"/>
    <p:sldId id="2491" r:id="rId7"/>
    <p:sldId id="2502" r:id="rId8"/>
    <p:sldId id="2504" r:id="rId9"/>
    <p:sldId id="2500" r:id="rId10"/>
    <p:sldId id="2503" r:id="rId11"/>
    <p:sldId id="2501" r:id="rId12"/>
    <p:sldId id="2505" r:id="rId13"/>
    <p:sldId id="2506" r:id="rId14"/>
    <p:sldId id="2507" r:id="rId15"/>
    <p:sldId id="2508" r:id="rId16"/>
    <p:sldId id="2509" r:id="rId17"/>
    <p:sldId id="2510" r:id="rId18"/>
    <p:sldId id="2512" r:id="rId19"/>
    <p:sldId id="2511" r:id="rId20"/>
    <p:sldId id="2514" r:id="rId21"/>
    <p:sldId id="2494" r:id="rId22"/>
    <p:sldId id="2513" r:id="rId23"/>
    <p:sldId id="24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701366-B26B-5DAA-5509-91BDA69F8DEF}" name="Bronwyn Terrill" initials="BT" userId="S::bronwyn.terrill@mcri.edu.au::bba2e8e6-809e-49b3-a4ad-8b63b5d676ad" providerId="AD"/>
  <p188:author id="{013746F6-663F-E4AE-CA25-740D82B61116}" name="Amy Nisselle" initials="AN" userId="S::amy.nisselle@mcri.edu.au::834d907d-5834-4446-a47f-1706a29415e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043"/>
    <a:srgbClr val="F25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2"/>
    <p:restoredTop sz="86911"/>
  </p:normalViewPr>
  <p:slideViewPr>
    <p:cSldViewPr snapToGrid="0">
      <p:cViewPr varScale="1">
        <p:scale>
          <a:sx n="161" d="100"/>
          <a:sy n="161" d="100"/>
        </p:scale>
        <p:origin x="248"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832C5-7306-D14C-B871-4E87FB003384}" type="datetimeFigureOut">
              <a:rPr lang="en-US" smtClean="0"/>
              <a:t>4/5/24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FC462-7CA4-9741-8894-11AE30325A5F}" type="slidenum">
              <a:rPr lang="en-US" smtClean="0"/>
              <a:t>‹#›</a:t>
            </a:fld>
            <a:endParaRPr lang="en-US"/>
          </a:p>
        </p:txBody>
      </p:sp>
    </p:spTree>
    <p:extLst>
      <p:ext uri="{BB962C8B-B14F-4D97-AF65-F5344CB8AC3E}">
        <p14:creationId xmlns:p14="http://schemas.microsoft.com/office/powerpoint/2010/main" val="163028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The tool is designed as a template and menu of possible concepts or measures. </a:t>
            </a:r>
          </a:p>
          <a:p>
            <a:r>
              <a:rPr lang="en-US" sz="1100"/>
              <a:t>You can print the pages out to discuss which measures you might use and cross out the ones you won’t. </a:t>
            </a:r>
          </a:p>
          <a:p>
            <a:r>
              <a:rPr lang="en-US" sz="1100"/>
              <a:t>There are spaces for you to </a:t>
            </a:r>
            <a:r>
              <a:rPr lang="en-US" sz="1100" err="1"/>
              <a:t>summarise</a:t>
            </a:r>
            <a:r>
              <a:rPr lang="en-US" sz="1100"/>
              <a:t> your approach and to add your own concepts for/from discussions with stakeholders.</a:t>
            </a:r>
          </a:p>
        </p:txBody>
      </p:sp>
      <p:sp>
        <p:nvSpPr>
          <p:cNvPr id="4" name="Slide Number Placeholder 3"/>
          <p:cNvSpPr>
            <a:spLocks noGrp="1"/>
          </p:cNvSpPr>
          <p:nvPr>
            <p:ph type="sldNum" sz="quarter" idx="5"/>
          </p:nvPr>
        </p:nvSpPr>
        <p:spPr/>
        <p:txBody>
          <a:bodyPr/>
          <a:lstStyle/>
          <a:p>
            <a:fld id="{4FEDA2DD-EC1B-4A47-AD28-C1EAF3680449}" type="slidenum">
              <a:rPr lang="en-AU" smtClean="0"/>
              <a:t>1</a:t>
            </a:fld>
            <a:endParaRPr lang="en-AU"/>
          </a:p>
        </p:txBody>
      </p:sp>
    </p:spTree>
    <p:extLst>
      <p:ext uri="{BB962C8B-B14F-4D97-AF65-F5344CB8AC3E}">
        <p14:creationId xmlns:p14="http://schemas.microsoft.com/office/powerpoint/2010/main" val="106601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dirty="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dirty="0"/>
          </a:p>
          <a:p>
            <a:r>
              <a:rPr lang="en-US" u="none" dirty="0"/>
              <a:t>Contact </a:t>
            </a:r>
            <a:r>
              <a:rPr lang="en-US" u="none" dirty="0" err="1"/>
              <a:t>education@australiangenomics.org.au</a:t>
            </a:r>
            <a:r>
              <a:rPr lang="en-US" u="none" dirty="0"/>
              <a:t> </a:t>
            </a:r>
          </a:p>
          <a:p>
            <a:endParaRPr lang="en-US" dirty="0"/>
          </a:p>
        </p:txBody>
      </p:sp>
      <p:sp>
        <p:nvSpPr>
          <p:cNvPr id="4" name="Slide Number Placeholder 3"/>
          <p:cNvSpPr>
            <a:spLocks noGrp="1"/>
          </p:cNvSpPr>
          <p:nvPr>
            <p:ph type="sldNum" sz="quarter" idx="5"/>
          </p:nvPr>
        </p:nvSpPr>
        <p:spPr/>
        <p:txBody>
          <a:bodyPr/>
          <a:lstStyle/>
          <a:p>
            <a:fld id="{38FFC462-7CA4-9741-8894-11AE30325A5F}" type="slidenum">
              <a:rPr lang="en-US" smtClean="0"/>
              <a:t>10</a:t>
            </a:fld>
            <a:endParaRPr lang="en-US"/>
          </a:p>
        </p:txBody>
      </p:sp>
    </p:spTree>
    <p:extLst>
      <p:ext uri="{BB962C8B-B14F-4D97-AF65-F5344CB8AC3E}">
        <p14:creationId xmlns:p14="http://schemas.microsoft.com/office/powerpoint/2010/main" val="3465810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AU" sz="1200" b="0" i="0" u="none" strike="noStrike" dirty="0">
                <a:solidFill>
                  <a:srgbClr val="434343"/>
                </a:solidFill>
                <a:effectLst/>
                <a:latin typeface="Arial" panose="020B0604020202020204" pitchFamily="34" charset="0"/>
              </a:rPr>
              <a:t>Evaluation of the intermediate outcomes of a genomics education </a:t>
            </a:r>
            <a:br>
              <a:rPr lang="en-AU" sz="1200" b="0" i="0" u="none" strike="noStrike" dirty="0">
                <a:solidFill>
                  <a:srgbClr val="434343"/>
                </a:solidFill>
                <a:effectLst/>
                <a:latin typeface="Arial" panose="020B0604020202020204" pitchFamily="34" charset="0"/>
              </a:rPr>
            </a:br>
            <a:r>
              <a:rPr lang="en-AU" sz="1200" b="0" i="0" u="none" strike="noStrike" dirty="0">
                <a:solidFill>
                  <a:srgbClr val="434343"/>
                </a:solidFill>
                <a:effectLst/>
                <a:latin typeface="Arial" panose="020B0604020202020204" pitchFamily="34" charset="0"/>
              </a:rPr>
              <a:t>intervention focuses on whether, or how, learnings are applied in practice. </a:t>
            </a:r>
          </a:p>
          <a:p>
            <a:pPr rtl="0">
              <a:spcBef>
                <a:spcPts val="0"/>
              </a:spcBef>
              <a:spcAft>
                <a:spcPts val="600"/>
              </a:spcAft>
            </a:pPr>
            <a:endParaRPr lang="en-AU" sz="1800" b="1" dirty="0">
              <a:effectLst/>
            </a:endParaRPr>
          </a:p>
          <a:p>
            <a:pPr rtl="0">
              <a:spcBef>
                <a:spcPts val="0"/>
              </a:spcBef>
              <a:spcAft>
                <a:spcPts val="600"/>
              </a:spcAft>
            </a:pPr>
            <a:r>
              <a:rPr lang="en-AU" sz="1200" b="0" i="0" u="none" strike="noStrike" dirty="0">
                <a:solidFill>
                  <a:srgbClr val="434343"/>
                </a:solidFill>
                <a:effectLst/>
                <a:latin typeface="Arial" panose="020B0604020202020204" pitchFamily="34" charset="0"/>
              </a:rPr>
              <a:t>These tests of </a:t>
            </a:r>
            <a:r>
              <a:rPr lang="en-AU" sz="1200" b="0" i="1" u="none" strike="noStrike" dirty="0">
                <a:solidFill>
                  <a:srgbClr val="434343"/>
                </a:solidFill>
                <a:effectLst/>
                <a:latin typeface="Arial" panose="020B0604020202020204" pitchFamily="34" charset="0"/>
              </a:rPr>
              <a:t>genomic competency</a:t>
            </a:r>
            <a:r>
              <a:rPr lang="en-AU" sz="1200" b="0" i="0" u="none" strike="noStrike" dirty="0">
                <a:solidFill>
                  <a:srgbClr val="434343"/>
                </a:solidFill>
                <a:effectLst/>
                <a:latin typeface="Arial" panose="020B0604020202020204" pitchFamily="34" charset="0"/>
              </a:rPr>
              <a:t> can be a precursor to appropriate </a:t>
            </a:r>
            <a:br>
              <a:rPr lang="en-AU" sz="1200" b="0" i="0" u="none" strike="noStrike" dirty="0">
                <a:solidFill>
                  <a:srgbClr val="434343"/>
                </a:solidFill>
                <a:effectLst/>
                <a:latin typeface="Arial" panose="020B0604020202020204" pitchFamily="34" charset="0"/>
              </a:rPr>
            </a:br>
            <a:r>
              <a:rPr lang="en-AU" sz="1200" b="0" i="0" u="none" strike="noStrike" dirty="0">
                <a:solidFill>
                  <a:srgbClr val="434343"/>
                </a:solidFill>
                <a:effectLst/>
                <a:latin typeface="Arial" panose="020B0604020202020204" pitchFamily="34" charset="0"/>
              </a:rPr>
              <a:t>use of genomic medicine. </a:t>
            </a:r>
          </a:p>
          <a:p>
            <a:pPr rtl="0">
              <a:spcBef>
                <a:spcPts val="0"/>
              </a:spcBef>
              <a:spcAft>
                <a:spcPts val="600"/>
              </a:spcAft>
            </a:pPr>
            <a:endParaRPr lang="en-AU" sz="1800" b="1" dirty="0">
              <a:effectLst/>
            </a:endParaRPr>
          </a:p>
          <a:p>
            <a:pPr rtl="0">
              <a:spcBef>
                <a:spcPts val="1600"/>
              </a:spcBef>
              <a:spcAft>
                <a:spcPts val="400"/>
              </a:spcAft>
            </a:pPr>
            <a:r>
              <a:rPr lang="en-AU" sz="1200" b="0" i="0" u="none" strike="noStrike" dirty="0">
                <a:solidFill>
                  <a:srgbClr val="434343"/>
                </a:solidFill>
                <a:effectLst/>
                <a:latin typeface="Arial" panose="020B0604020202020204" pitchFamily="34" charset="0"/>
              </a:rPr>
              <a:t>Intermediate outcomes may be evaluated at any time after the intervention, </a:t>
            </a:r>
            <a:br>
              <a:rPr lang="en-AU" sz="1200" b="0" i="0" u="none" strike="noStrike" dirty="0">
                <a:solidFill>
                  <a:srgbClr val="434343"/>
                </a:solidFill>
                <a:effectLst/>
                <a:latin typeface="Arial" panose="020B0604020202020204" pitchFamily="34" charset="0"/>
              </a:rPr>
            </a:br>
            <a:r>
              <a:rPr lang="en-AU" sz="1200" b="0" i="0" u="none" strike="noStrike" dirty="0">
                <a:solidFill>
                  <a:srgbClr val="434343"/>
                </a:solidFill>
                <a:effectLst/>
                <a:latin typeface="Arial" panose="020B0604020202020204" pitchFamily="34" charset="0"/>
              </a:rPr>
              <a:t>even several months later. They may be at an individual or at an </a:t>
            </a:r>
            <a:br>
              <a:rPr lang="en-AU" sz="1200" b="0" i="0" u="none" strike="noStrike" dirty="0">
                <a:solidFill>
                  <a:srgbClr val="434343"/>
                </a:solidFill>
                <a:effectLst/>
                <a:latin typeface="Arial" panose="020B0604020202020204" pitchFamily="34" charset="0"/>
              </a:rPr>
            </a:br>
            <a:r>
              <a:rPr lang="en-AU" sz="1200" b="0" i="0" u="none" strike="noStrike" dirty="0">
                <a:solidFill>
                  <a:srgbClr val="434343"/>
                </a:solidFill>
                <a:effectLst/>
                <a:latin typeface="Arial" panose="020B0604020202020204" pitchFamily="34" charset="0"/>
              </a:rPr>
              <a:t>organisational level, where participants in an education intervention may </a:t>
            </a:r>
            <a:br>
              <a:rPr lang="en-AU" sz="1200" b="0" i="0" u="none" strike="noStrike" dirty="0">
                <a:solidFill>
                  <a:srgbClr val="434343"/>
                </a:solidFill>
                <a:effectLst/>
                <a:latin typeface="Arial" panose="020B0604020202020204" pitchFamily="34" charset="0"/>
              </a:rPr>
            </a:br>
            <a:r>
              <a:rPr lang="en-AU" sz="1200" b="0" i="0" u="none" strike="noStrike" dirty="0">
                <a:solidFill>
                  <a:srgbClr val="434343"/>
                </a:solidFill>
                <a:effectLst/>
                <a:latin typeface="Arial" panose="020B0604020202020204" pitchFamily="34" charset="0"/>
              </a:rPr>
              <a:t>share knowledge and resources to effect change beyond their individual practice. </a:t>
            </a:r>
            <a:endParaRPr lang="en-AU" sz="1800" b="1" dirty="0">
              <a:effectLst/>
            </a:endParaRPr>
          </a:p>
          <a:p>
            <a:br>
              <a:rPr lang="en-AU" dirty="0"/>
            </a:br>
            <a:endParaRPr lang="en-AU" dirty="0"/>
          </a:p>
        </p:txBody>
      </p:sp>
      <p:sp>
        <p:nvSpPr>
          <p:cNvPr id="4" name="Slide Number Placeholder 3"/>
          <p:cNvSpPr>
            <a:spLocks noGrp="1"/>
          </p:cNvSpPr>
          <p:nvPr>
            <p:ph type="sldNum" sz="quarter" idx="5"/>
          </p:nvPr>
        </p:nvSpPr>
        <p:spPr/>
        <p:txBody>
          <a:bodyPr/>
          <a:lstStyle/>
          <a:p>
            <a:fld id="{38FFC462-7CA4-9741-8894-11AE30325A5F}" type="slidenum">
              <a:rPr lang="en-US" smtClean="0"/>
              <a:t>11</a:t>
            </a:fld>
            <a:endParaRPr lang="en-US"/>
          </a:p>
        </p:txBody>
      </p:sp>
    </p:spTree>
    <p:extLst>
      <p:ext uri="{BB962C8B-B14F-4D97-AF65-F5344CB8AC3E}">
        <p14:creationId xmlns:p14="http://schemas.microsoft.com/office/powerpoint/2010/main" val="4254764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dirty="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dirty="0"/>
          </a:p>
          <a:p>
            <a:r>
              <a:rPr lang="en-US" u="none" dirty="0"/>
              <a:t>Contact </a:t>
            </a:r>
            <a:r>
              <a:rPr lang="en-US" u="none" dirty="0" err="1"/>
              <a:t>education@australiangenomics.org.au</a:t>
            </a:r>
            <a:r>
              <a:rPr lang="en-US" u="none" dirty="0"/>
              <a:t> </a:t>
            </a:r>
          </a:p>
          <a:p>
            <a:endParaRPr lang="en-US" dirty="0"/>
          </a:p>
        </p:txBody>
      </p:sp>
      <p:sp>
        <p:nvSpPr>
          <p:cNvPr id="4" name="Slide Number Placeholder 3"/>
          <p:cNvSpPr>
            <a:spLocks noGrp="1"/>
          </p:cNvSpPr>
          <p:nvPr>
            <p:ph type="sldNum" sz="quarter" idx="5"/>
          </p:nvPr>
        </p:nvSpPr>
        <p:spPr/>
        <p:txBody>
          <a:bodyPr/>
          <a:lstStyle/>
          <a:p>
            <a:fld id="{38FFC462-7CA4-9741-8894-11AE30325A5F}" type="slidenum">
              <a:rPr lang="en-US" smtClean="0"/>
              <a:t>12</a:t>
            </a:fld>
            <a:endParaRPr lang="en-US"/>
          </a:p>
        </p:txBody>
      </p:sp>
    </p:spTree>
    <p:extLst>
      <p:ext uri="{BB962C8B-B14F-4D97-AF65-F5344CB8AC3E}">
        <p14:creationId xmlns:p14="http://schemas.microsoft.com/office/powerpoint/2010/main" val="200871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AU" sz="1200" b="0" i="0" u="none" strike="noStrike" dirty="0">
                <a:solidFill>
                  <a:srgbClr val="000000"/>
                </a:solidFill>
                <a:effectLst/>
                <a:latin typeface="Arial" panose="020B0604020202020204" pitchFamily="34" charset="0"/>
              </a:rPr>
              <a:t>In evaluation of genomics education for health professionals, we have defined long-term outcomes as improved health outcomes. </a:t>
            </a:r>
            <a:endParaRPr lang="en-AU" b="0" dirty="0">
              <a:effectLst/>
            </a:endParaRPr>
          </a:p>
          <a:p>
            <a:pPr rtl="0">
              <a:spcBef>
                <a:spcPts val="0"/>
              </a:spcBef>
              <a:spcAft>
                <a:spcPts val="0"/>
              </a:spcAft>
            </a:pPr>
            <a:br>
              <a:rPr lang="en-AU" b="0" dirty="0">
                <a:effectLst/>
              </a:rPr>
            </a:br>
            <a:r>
              <a:rPr lang="en-AU" sz="1200" b="0" i="0" u="none" strike="noStrike" dirty="0">
                <a:solidFill>
                  <a:srgbClr val="000000"/>
                </a:solidFill>
                <a:effectLst/>
                <a:latin typeface="Arial" panose="020B0604020202020204" pitchFamily="34" charset="0"/>
              </a:rPr>
              <a:t>Health outcomes can be measured through audits or self-reported knowledge, attitudes, and behaviours of patients and their families. Some studies that look at long term outcomes audit appropriate patient behaviour (as determined by qualified researchers).</a:t>
            </a:r>
            <a:endParaRPr lang="en-AU" b="0" dirty="0">
              <a:effectLst/>
            </a:endParaRPr>
          </a:p>
          <a:p>
            <a:pPr rtl="0">
              <a:spcBef>
                <a:spcPts val="0"/>
              </a:spcBef>
              <a:spcAft>
                <a:spcPts val="0"/>
              </a:spcAft>
            </a:pPr>
            <a:br>
              <a:rPr lang="en-AU" dirty="0"/>
            </a:br>
            <a:r>
              <a:rPr lang="en-AU" sz="1200" b="0" i="0" u="none" strike="noStrike" dirty="0">
                <a:solidFill>
                  <a:srgbClr val="000000"/>
                </a:solidFill>
                <a:effectLst/>
                <a:latin typeface="Arial" panose="020B0604020202020204" pitchFamily="34" charset="0"/>
              </a:rPr>
              <a:t>Questions:</a:t>
            </a:r>
            <a:endParaRPr lang="en-AU" b="0" dirty="0">
              <a:effectLst/>
            </a:endParaRPr>
          </a:p>
          <a:p>
            <a:pPr rtl="0">
              <a:spcBef>
                <a:spcPts val="0"/>
              </a:spcBef>
              <a:spcAft>
                <a:spcPts val="0"/>
              </a:spcAft>
            </a:pPr>
            <a:br>
              <a:rPr lang="en-AU" b="0" dirty="0">
                <a:effectLst/>
              </a:rPr>
            </a:br>
            <a:r>
              <a:rPr lang="en-AU" sz="1200" b="0" i="1" u="none" strike="noStrike" dirty="0">
                <a:solidFill>
                  <a:srgbClr val="000000"/>
                </a:solidFill>
                <a:effectLst/>
                <a:latin typeface="Arial" panose="020B0604020202020204" pitchFamily="34" charset="0"/>
              </a:rPr>
              <a:t>Were there</a:t>
            </a:r>
            <a:endParaRPr lang="en-AU" b="0" dirty="0">
              <a:effectLst/>
            </a:endParaRPr>
          </a:p>
          <a:p>
            <a:pPr rtl="0">
              <a:spcBef>
                <a:spcPts val="0"/>
              </a:spcBef>
              <a:spcAft>
                <a:spcPts val="0"/>
              </a:spcAft>
            </a:pPr>
            <a:r>
              <a:rPr lang="en-AU" sz="1200" b="0" i="1" u="none" strike="noStrike" dirty="0">
                <a:solidFill>
                  <a:srgbClr val="000000"/>
                </a:solidFill>
                <a:effectLst/>
                <a:latin typeface="Arial" panose="020B0604020202020204" pitchFamily="34" charset="0"/>
              </a:rPr>
              <a:t>changes in activities, behaviour, or attributes of patients or their families</a:t>
            </a:r>
            <a:endParaRPr lang="en-AU" b="0" dirty="0">
              <a:effectLst/>
            </a:endParaRPr>
          </a:p>
          <a:p>
            <a:pPr rtl="0">
              <a:spcBef>
                <a:spcPts val="0"/>
              </a:spcBef>
              <a:spcAft>
                <a:spcPts val="0"/>
              </a:spcAft>
            </a:pPr>
            <a:r>
              <a:rPr lang="en-AU" sz="1200" b="0" i="1" u="none" strike="noStrike" dirty="0">
                <a:solidFill>
                  <a:srgbClr val="000000"/>
                </a:solidFill>
                <a:effectLst/>
                <a:latin typeface="Arial" panose="020B0604020202020204" pitchFamily="34" charset="0"/>
              </a:rPr>
              <a:t>following changes in practice of health professionals</a:t>
            </a:r>
            <a:endParaRPr lang="en-AU" b="0" dirty="0">
              <a:effectLst/>
            </a:endParaRPr>
          </a:p>
          <a:p>
            <a:pPr rtl="0">
              <a:spcBef>
                <a:spcPts val="0"/>
              </a:spcBef>
              <a:spcAft>
                <a:spcPts val="0"/>
              </a:spcAft>
            </a:pPr>
            <a:r>
              <a:rPr lang="en-AU" sz="1200" b="0" i="1" u="none" strike="noStrike" dirty="0">
                <a:solidFill>
                  <a:srgbClr val="000000"/>
                </a:solidFill>
                <a:effectLst/>
                <a:latin typeface="Arial" panose="020B0604020202020204" pitchFamily="34" charset="0"/>
              </a:rPr>
              <a:t>who completed an education intervention?</a:t>
            </a:r>
            <a:endParaRPr lang="en-AU" b="0" dirty="0">
              <a:effectLst/>
            </a:endParaRPr>
          </a:p>
          <a:p>
            <a:br>
              <a:rPr lang="en-AU" b="0" dirty="0">
                <a:effectLst/>
              </a:rPr>
            </a:br>
            <a:endParaRPr lang="en-AU" dirty="0"/>
          </a:p>
        </p:txBody>
      </p:sp>
      <p:sp>
        <p:nvSpPr>
          <p:cNvPr id="4" name="Slide Number Placeholder 3"/>
          <p:cNvSpPr>
            <a:spLocks noGrp="1"/>
          </p:cNvSpPr>
          <p:nvPr>
            <p:ph type="sldNum" sz="quarter" idx="5"/>
          </p:nvPr>
        </p:nvSpPr>
        <p:spPr/>
        <p:txBody>
          <a:bodyPr/>
          <a:lstStyle/>
          <a:p>
            <a:fld id="{38FFC462-7CA4-9741-8894-11AE30325A5F}" type="slidenum">
              <a:rPr lang="en-US" smtClean="0"/>
              <a:t>13</a:t>
            </a:fld>
            <a:endParaRPr lang="en-US"/>
          </a:p>
        </p:txBody>
      </p:sp>
    </p:spTree>
    <p:extLst>
      <p:ext uri="{BB962C8B-B14F-4D97-AF65-F5344CB8AC3E}">
        <p14:creationId xmlns:p14="http://schemas.microsoft.com/office/powerpoint/2010/main" val="962819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dirty="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dirty="0"/>
          </a:p>
          <a:p>
            <a:r>
              <a:rPr lang="en-US" u="none" dirty="0"/>
              <a:t>Contact </a:t>
            </a:r>
            <a:r>
              <a:rPr lang="en-US" u="none" dirty="0" err="1"/>
              <a:t>education@australiangenomics.org.au</a:t>
            </a:r>
            <a:r>
              <a:rPr lang="en-US" u="none" dirty="0"/>
              <a:t> </a:t>
            </a:r>
          </a:p>
          <a:p>
            <a:endParaRPr lang="en-US" dirty="0"/>
          </a:p>
        </p:txBody>
      </p:sp>
      <p:sp>
        <p:nvSpPr>
          <p:cNvPr id="4" name="Slide Number Placeholder 3"/>
          <p:cNvSpPr>
            <a:spLocks noGrp="1"/>
          </p:cNvSpPr>
          <p:nvPr>
            <p:ph type="sldNum" sz="quarter" idx="5"/>
          </p:nvPr>
        </p:nvSpPr>
        <p:spPr/>
        <p:txBody>
          <a:bodyPr/>
          <a:lstStyle/>
          <a:p>
            <a:fld id="{38FFC462-7CA4-9741-8894-11AE30325A5F}" type="slidenum">
              <a:rPr lang="en-US" smtClean="0"/>
              <a:t>14</a:t>
            </a:fld>
            <a:endParaRPr lang="en-US"/>
          </a:p>
        </p:txBody>
      </p:sp>
    </p:spTree>
    <p:extLst>
      <p:ext uri="{BB962C8B-B14F-4D97-AF65-F5344CB8AC3E}">
        <p14:creationId xmlns:p14="http://schemas.microsoft.com/office/powerpoint/2010/main" val="2893080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AU" sz="1200" b="0" i="0" u="none" strike="noStrike" dirty="0">
                <a:solidFill>
                  <a:srgbClr val="000000"/>
                </a:solidFill>
                <a:effectLst/>
                <a:latin typeface="Arial" panose="020B0604020202020204" pitchFamily="34" charset="0"/>
              </a:rPr>
              <a:t>Are there external influences that you could measure or need to account for in these outcomes?</a:t>
            </a:r>
          </a:p>
          <a:p>
            <a:pPr rtl="0">
              <a:spcBef>
                <a:spcPts val="0"/>
              </a:spcBef>
              <a:spcAft>
                <a:spcPts val="0"/>
              </a:spcAft>
            </a:pPr>
            <a:endParaRPr lang="en-AU" sz="1200" b="0" i="0" u="none" strike="noStrike" dirty="0">
              <a:solidFill>
                <a:srgbClr val="000000"/>
              </a:solidFill>
              <a:effectLst/>
              <a:latin typeface="Arial" panose="020B0604020202020204" pitchFamily="34" charset="0"/>
            </a:endParaRPr>
          </a:p>
          <a:p>
            <a:pPr rtl="0">
              <a:spcBef>
                <a:spcPts val="300"/>
              </a:spcBef>
              <a:spcAft>
                <a:spcPts val="300"/>
              </a:spcAft>
            </a:pPr>
            <a:r>
              <a:rPr lang="en-AU" sz="1200" b="1" i="1" u="none" strike="noStrike" dirty="0">
                <a:solidFill>
                  <a:srgbClr val="000000"/>
                </a:solidFill>
                <a:effectLst/>
                <a:latin typeface="Arial" panose="020B0604020202020204" pitchFamily="34" charset="0"/>
              </a:rPr>
              <a:t>Immediate</a:t>
            </a:r>
            <a:endParaRPr lang="en-AU" b="0" dirty="0">
              <a:effectLst/>
            </a:endParaRPr>
          </a:p>
          <a:p>
            <a:pPr rtl="0">
              <a:spcBef>
                <a:spcPts val="0"/>
              </a:spcBef>
              <a:spcAft>
                <a:spcPts val="0"/>
              </a:spcAft>
            </a:pPr>
            <a:r>
              <a:rPr lang="en-AU" sz="1200" b="1" i="0" u="none" strike="noStrike" dirty="0">
                <a:solidFill>
                  <a:srgbClr val="000000"/>
                </a:solidFill>
                <a:effectLst/>
                <a:latin typeface="Arial" panose="020B0604020202020204" pitchFamily="34" charset="0"/>
              </a:rPr>
              <a:t>Confidence</a:t>
            </a:r>
            <a:r>
              <a:rPr lang="en-AU" sz="1200" b="0" i="0" u="none" strike="noStrike" dirty="0">
                <a:solidFill>
                  <a:srgbClr val="000000"/>
                </a:solidFill>
                <a:effectLst/>
                <a:latin typeface="Arial" panose="020B0604020202020204" pitchFamily="34" charset="0"/>
              </a:rPr>
              <a:t> in performing risk assessment</a:t>
            </a:r>
            <a:r>
              <a:rPr lang="en-AU" sz="1200" b="0" i="0" u="none" strike="noStrike" baseline="30000" dirty="0">
                <a:solidFill>
                  <a:srgbClr val="000000"/>
                </a:solidFill>
                <a:effectLst/>
                <a:latin typeface="Arial" panose="020B0604020202020204" pitchFamily="34" charset="0"/>
              </a:rPr>
              <a:t> </a:t>
            </a:r>
            <a:r>
              <a:rPr lang="en-AU" sz="1200" b="0" i="0" u="none" strike="noStrike" dirty="0">
                <a:solidFill>
                  <a:srgbClr val="000000"/>
                </a:solidFill>
                <a:effectLst/>
                <a:latin typeface="Arial" panose="020B0604020202020204" pitchFamily="34" charset="0"/>
              </a:rPr>
              <a:t>compared (with control group)</a:t>
            </a:r>
            <a:endParaRPr lang="en-AU" b="0" dirty="0">
              <a:effectLst/>
            </a:endParaRPr>
          </a:p>
          <a:p>
            <a:pPr rtl="0">
              <a:spcBef>
                <a:spcPts val="300"/>
              </a:spcBef>
              <a:spcAft>
                <a:spcPts val="300"/>
              </a:spcAft>
            </a:pPr>
            <a:br>
              <a:rPr lang="en-AU" b="0" dirty="0">
                <a:effectLst/>
              </a:rPr>
            </a:br>
            <a:r>
              <a:rPr lang="en-AU" sz="1200" b="1" i="1" u="none" strike="noStrike" dirty="0">
                <a:solidFill>
                  <a:srgbClr val="000000"/>
                </a:solidFill>
                <a:effectLst/>
                <a:latin typeface="Arial" panose="020B0604020202020204" pitchFamily="34" charset="0"/>
              </a:rPr>
              <a:t>Intermediate</a:t>
            </a:r>
            <a:endParaRPr lang="en-AU" b="0" dirty="0">
              <a:effectLst/>
            </a:endParaRPr>
          </a:p>
          <a:p>
            <a:pPr rtl="0">
              <a:spcBef>
                <a:spcPts val="200"/>
              </a:spcBef>
              <a:spcAft>
                <a:spcPts val="0"/>
              </a:spcAft>
            </a:pPr>
            <a:r>
              <a:rPr lang="en-AU" sz="1200" b="0" i="0" u="none" strike="noStrike" dirty="0">
                <a:solidFill>
                  <a:srgbClr val="000000"/>
                </a:solidFill>
                <a:effectLst/>
                <a:latin typeface="Arial" panose="020B0604020202020204" pitchFamily="34" charset="0"/>
              </a:rPr>
              <a:t>Self-reported perceptions of </a:t>
            </a:r>
            <a:r>
              <a:rPr lang="en-AU" sz="1200" b="1" i="0" u="none" strike="noStrike" dirty="0">
                <a:solidFill>
                  <a:srgbClr val="000000"/>
                </a:solidFill>
                <a:effectLst/>
                <a:latin typeface="Arial" panose="020B0604020202020204" pitchFamily="34" charset="0"/>
              </a:rPr>
              <a:t>work environment</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Organisational attitudes to incorporating genetics</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Working across disciplines</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Barriers and facilitators</a:t>
            </a:r>
            <a:endParaRPr lang="en-AU" b="0" dirty="0">
              <a:effectLst/>
            </a:endParaRPr>
          </a:p>
          <a:p>
            <a:pPr rtl="0">
              <a:spcBef>
                <a:spcPts val="200"/>
              </a:spcBef>
              <a:spcAft>
                <a:spcPts val="200"/>
              </a:spcAft>
            </a:pPr>
            <a:r>
              <a:rPr lang="en-AU" sz="1200" b="0" i="0" u="none" strike="noStrike" dirty="0">
                <a:solidFill>
                  <a:srgbClr val="000000"/>
                </a:solidFill>
                <a:effectLst/>
                <a:latin typeface="Arial" panose="020B0604020202020204" pitchFamily="34" charset="0"/>
              </a:rPr>
              <a:t>Self-reported </a:t>
            </a:r>
            <a:r>
              <a:rPr lang="en-AU" sz="1200" b="1" i="0" u="none" strike="noStrike" dirty="0">
                <a:solidFill>
                  <a:srgbClr val="000000"/>
                </a:solidFill>
                <a:effectLst/>
                <a:latin typeface="Arial" panose="020B0604020202020204" pitchFamily="34" charset="0"/>
              </a:rPr>
              <a:t>barriers and facilitators</a:t>
            </a:r>
            <a:r>
              <a:rPr lang="en-AU" sz="1200" b="0" i="0" u="none" strike="noStrike" dirty="0">
                <a:solidFill>
                  <a:srgbClr val="000000"/>
                </a:solidFill>
                <a:effectLst/>
                <a:latin typeface="Arial" panose="020B0604020202020204" pitchFamily="34" charset="0"/>
              </a:rPr>
              <a:t> to personal practice</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Perceived acceptability, benefits and role</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Social influences</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Implementing family health history taking</a:t>
            </a:r>
            <a:endParaRPr lang="en-AU" b="0" dirty="0">
              <a:effectLst/>
            </a:endParaRPr>
          </a:p>
          <a:p>
            <a:pPr marL="177800" indent="-177800" rtl="0">
              <a:spcBef>
                <a:spcPts val="200"/>
              </a:spcBef>
              <a:spcAft>
                <a:spcPts val="200"/>
              </a:spcAft>
            </a:pPr>
            <a:r>
              <a:rPr lang="en-AU" sz="1200" b="0" i="0" u="none" strike="noStrike" dirty="0">
                <a:solidFill>
                  <a:srgbClr val="000000"/>
                </a:solidFill>
                <a:effectLst/>
                <a:latin typeface="Arial" panose="020B0604020202020204" pitchFamily="34" charset="0"/>
              </a:rPr>
              <a:t>· Workload</a:t>
            </a:r>
            <a:endParaRPr lang="en-AU" b="0" dirty="0">
              <a:effectLst/>
            </a:endParaRPr>
          </a:p>
          <a:p>
            <a:pPr rtl="0">
              <a:spcBef>
                <a:spcPts val="300"/>
              </a:spcBef>
              <a:spcAft>
                <a:spcPts val="300"/>
              </a:spcAft>
            </a:pPr>
            <a:endParaRPr lang="en-AU" sz="1200" b="1" i="1" u="none" strike="noStrike" dirty="0">
              <a:solidFill>
                <a:srgbClr val="000000"/>
              </a:solidFill>
              <a:effectLst/>
              <a:latin typeface="Calibri" panose="020F0502020204030204" pitchFamily="34" charset="0"/>
            </a:endParaRPr>
          </a:p>
          <a:p>
            <a:pPr rtl="0">
              <a:spcBef>
                <a:spcPts val="300"/>
              </a:spcBef>
              <a:spcAft>
                <a:spcPts val="300"/>
              </a:spcAft>
            </a:pPr>
            <a:r>
              <a:rPr lang="en-AU" sz="1200" b="1" i="1" u="none" strike="noStrike" dirty="0">
                <a:solidFill>
                  <a:srgbClr val="000000"/>
                </a:solidFill>
                <a:effectLst/>
                <a:latin typeface="Calibri" panose="020F0502020204030204" pitchFamily="34" charset="0"/>
              </a:rPr>
              <a:t>Long-term</a:t>
            </a:r>
            <a:endParaRPr lang="en-AU" b="0" dirty="0">
              <a:effectLst/>
            </a:endParaRPr>
          </a:p>
          <a:p>
            <a:pPr rtl="0">
              <a:spcBef>
                <a:spcPts val="0"/>
              </a:spcBef>
              <a:spcAft>
                <a:spcPts val="0"/>
              </a:spcAft>
            </a:pPr>
            <a:r>
              <a:rPr lang="en-AU" sz="1200" b="0" i="0" u="none" strike="noStrike" dirty="0">
                <a:solidFill>
                  <a:srgbClr val="000000"/>
                </a:solidFill>
                <a:effectLst/>
                <a:latin typeface="Calibri" panose="020F0502020204030204" pitchFamily="34" charset="0"/>
              </a:rPr>
              <a:t>Demographics of patients (age, gender, risk category)</a:t>
            </a:r>
            <a:endParaRPr lang="en-AU" b="0" dirty="0">
              <a:effectLst/>
            </a:endParaRPr>
          </a:p>
          <a:p>
            <a:br>
              <a:rPr lang="en-AU" dirty="0"/>
            </a:br>
            <a:endParaRPr lang="en-AU" b="0" dirty="0">
              <a:effectLst/>
            </a:endParaRPr>
          </a:p>
        </p:txBody>
      </p:sp>
      <p:sp>
        <p:nvSpPr>
          <p:cNvPr id="4" name="Slide Number Placeholder 3"/>
          <p:cNvSpPr>
            <a:spLocks noGrp="1"/>
          </p:cNvSpPr>
          <p:nvPr>
            <p:ph type="sldNum" sz="quarter" idx="5"/>
          </p:nvPr>
        </p:nvSpPr>
        <p:spPr/>
        <p:txBody>
          <a:bodyPr/>
          <a:lstStyle/>
          <a:p>
            <a:fld id="{38FFC462-7CA4-9741-8894-11AE30325A5F}" type="slidenum">
              <a:rPr lang="en-US" smtClean="0"/>
              <a:t>15</a:t>
            </a:fld>
            <a:endParaRPr lang="en-US"/>
          </a:p>
        </p:txBody>
      </p:sp>
    </p:spTree>
    <p:extLst>
      <p:ext uri="{BB962C8B-B14F-4D97-AF65-F5344CB8AC3E}">
        <p14:creationId xmlns:p14="http://schemas.microsoft.com/office/powerpoint/2010/main" val="1048931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dirty="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dirty="0"/>
          </a:p>
          <a:p>
            <a:r>
              <a:rPr lang="en-US" u="none" dirty="0"/>
              <a:t>Contact </a:t>
            </a:r>
            <a:r>
              <a:rPr lang="en-US" u="none" dirty="0" err="1"/>
              <a:t>education@australiangenomics.org.au</a:t>
            </a:r>
            <a:r>
              <a:rPr lang="en-US" u="none" dirty="0"/>
              <a:t> </a:t>
            </a:r>
          </a:p>
          <a:p>
            <a:endParaRPr lang="en-US" dirty="0"/>
          </a:p>
        </p:txBody>
      </p:sp>
      <p:sp>
        <p:nvSpPr>
          <p:cNvPr id="4" name="Slide Number Placeholder 3"/>
          <p:cNvSpPr>
            <a:spLocks noGrp="1"/>
          </p:cNvSpPr>
          <p:nvPr>
            <p:ph type="sldNum" sz="quarter" idx="5"/>
          </p:nvPr>
        </p:nvSpPr>
        <p:spPr/>
        <p:txBody>
          <a:bodyPr/>
          <a:lstStyle/>
          <a:p>
            <a:fld id="{38FFC462-7CA4-9741-8894-11AE30325A5F}" type="slidenum">
              <a:rPr lang="en-US" smtClean="0"/>
              <a:t>16</a:t>
            </a:fld>
            <a:endParaRPr lang="en-US"/>
          </a:p>
        </p:txBody>
      </p:sp>
    </p:spTree>
    <p:extLst>
      <p:ext uri="{BB962C8B-B14F-4D97-AF65-F5344CB8AC3E}">
        <p14:creationId xmlns:p14="http://schemas.microsoft.com/office/powerpoint/2010/main" val="325440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u="none" kern="100">
                <a:solidFill>
                  <a:srgbClr val="467886"/>
                </a:solidFill>
                <a:effectLst/>
                <a:latin typeface="Aptos" panose="020B0004020202020204" pitchFamily="34" charset="0"/>
                <a:cs typeface="Times New Roman" panose="02020603050405020304" pitchFamily="18" charset="0"/>
              </a:rPr>
              <a:t>Templates and tools are available from </a:t>
            </a:r>
            <a:r>
              <a:rPr lang="en-AU" sz="18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sz="1800"/>
          </a:p>
          <a:p>
            <a:r>
              <a:rPr lang="en-US" sz="1800" u="none"/>
              <a:t>Contact </a:t>
            </a:r>
            <a:r>
              <a:rPr lang="en-US" sz="1800" u="none" err="1"/>
              <a:t>education@australiangenomics.org.au</a:t>
            </a:r>
            <a:r>
              <a:rPr lang="en-US" sz="1800" u="none"/>
              <a:t> </a:t>
            </a:r>
          </a:p>
          <a:p>
            <a:br>
              <a:rPr lang="en-AU" b="0">
                <a:effectLst/>
              </a:rPr>
            </a:br>
            <a:endParaRPr lang="en-AU"/>
          </a:p>
        </p:txBody>
      </p:sp>
      <p:sp>
        <p:nvSpPr>
          <p:cNvPr id="4" name="Slide Number Placeholder 3"/>
          <p:cNvSpPr>
            <a:spLocks noGrp="1"/>
          </p:cNvSpPr>
          <p:nvPr>
            <p:ph type="sldNum" sz="quarter" idx="10"/>
          </p:nvPr>
        </p:nvSpPr>
        <p:spPr/>
        <p:txBody>
          <a:bodyPr/>
          <a:lstStyle/>
          <a:p>
            <a:fld id="{E36B007D-597D-44D8-A909-915D0BC159F3}"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646902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i="0" u="none" strike="noStrike">
                <a:solidFill>
                  <a:srgbClr val="000000"/>
                </a:solidFill>
                <a:effectLst/>
                <a:latin typeface="Arial" panose="020B0604020202020204" pitchFamily="34" charset="0"/>
              </a:rPr>
              <a:t>References will be linked to the supplementary table of </a:t>
            </a:r>
            <a:r>
              <a:rPr lang="en-AU" sz="1100" b="0" i="0" u="none" strike="noStrike" err="1">
                <a:solidFill>
                  <a:srgbClr val="000000"/>
                </a:solidFill>
                <a:effectLst/>
                <a:latin typeface="Arial" panose="020B0604020202020204" pitchFamily="34" charset="0"/>
              </a:rPr>
              <a:t>Nisselle</a:t>
            </a:r>
            <a:r>
              <a:rPr lang="en-AU" sz="1100" b="0" i="0" u="none" strike="noStrike">
                <a:solidFill>
                  <a:srgbClr val="000000"/>
                </a:solidFill>
                <a:effectLst/>
                <a:latin typeface="Arial" panose="020B0604020202020204" pitchFamily="34" charset="0"/>
              </a:rPr>
              <a:t>, Terrill et al. (manuscript under review) but have also been included in the last sheet of the online spreadsheet. </a:t>
            </a:r>
            <a:endParaRPr lang="en-US" sz="1100"/>
          </a:p>
        </p:txBody>
      </p:sp>
      <p:sp>
        <p:nvSpPr>
          <p:cNvPr id="4" name="Slide Number Placeholder 3"/>
          <p:cNvSpPr>
            <a:spLocks noGrp="1"/>
          </p:cNvSpPr>
          <p:nvPr>
            <p:ph type="sldNum" sz="quarter" idx="5"/>
          </p:nvPr>
        </p:nvSpPr>
        <p:spPr/>
        <p:txBody>
          <a:bodyPr/>
          <a:lstStyle/>
          <a:p>
            <a:fld id="{4FEDA2DD-EC1B-4A47-AD28-C1EAF3680449}" type="slidenum">
              <a:rPr lang="en-AU" smtClean="0"/>
              <a:t>20</a:t>
            </a:fld>
            <a:endParaRPr lang="en-AU"/>
          </a:p>
        </p:txBody>
      </p:sp>
    </p:spTree>
    <p:extLst>
      <p:ext uri="{BB962C8B-B14F-4D97-AF65-F5344CB8AC3E}">
        <p14:creationId xmlns:p14="http://schemas.microsoft.com/office/powerpoint/2010/main" val="196550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AU" sz="1200" b="0" i="1" u="none" strike="noStrike">
                <a:solidFill>
                  <a:srgbClr val="000000"/>
                </a:solidFill>
                <a:effectLst/>
                <a:latin typeface="Arial" panose="020B0604020202020204" pitchFamily="34" charset="0"/>
              </a:rPr>
              <a:t>In this model,</a:t>
            </a:r>
            <a:r>
              <a:rPr lang="en-AU" sz="1000" b="0" i="0" u="none" strike="noStrike">
                <a:solidFill>
                  <a:schemeClr val="tx1"/>
                </a:solidFill>
                <a:effectLst/>
                <a:latin typeface="+mn-lt"/>
              </a:rPr>
              <a:t> </a:t>
            </a:r>
            <a:r>
              <a:rPr lang="en-AU" sz="1200" b="1" i="1" u="none" strike="noStrike">
                <a:solidFill>
                  <a:srgbClr val="000000"/>
                </a:solidFill>
                <a:effectLst/>
                <a:latin typeface="Arial" panose="020B0604020202020204" pitchFamily="34" charset="0"/>
              </a:rPr>
              <a:t>the </a:t>
            </a:r>
            <a:r>
              <a:rPr lang="en-AU" sz="1200" b="1" i="1" u="none" strike="noStrike" err="1">
                <a:solidFill>
                  <a:srgbClr val="000000"/>
                </a:solidFill>
                <a:effectLst/>
                <a:latin typeface="Arial" panose="020B0604020202020204" pitchFamily="34" charset="0"/>
              </a:rPr>
              <a:t>gray</a:t>
            </a:r>
            <a:r>
              <a:rPr lang="en-AU" sz="1200" b="1" i="1" u="none" strike="noStrike">
                <a:solidFill>
                  <a:srgbClr val="000000"/>
                </a:solidFill>
                <a:effectLst/>
                <a:latin typeface="Arial" panose="020B0604020202020204" pitchFamily="34" charset="0"/>
              </a:rPr>
              <a:t> background</a:t>
            </a:r>
            <a:r>
              <a:rPr lang="en-AU" sz="1200" b="0" i="1" u="none" strike="noStrike">
                <a:solidFill>
                  <a:srgbClr val="000000"/>
                </a:solidFill>
                <a:effectLst/>
                <a:latin typeface="Arial" panose="020B0604020202020204" pitchFamily="34" charset="0"/>
              </a:rPr>
              <a:t> reflects the range of possible stakeholders involved at each stage. </a:t>
            </a:r>
          </a:p>
          <a:p>
            <a:pPr rtl="0">
              <a:spcBef>
                <a:spcPts val="0"/>
              </a:spcBef>
              <a:spcAft>
                <a:spcPts val="0"/>
              </a:spcAft>
            </a:pPr>
            <a:r>
              <a:rPr lang="en-AU" sz="1200" b="0" i="1" u="none" strike="noStrike">
                <a:solidFill>
                  <a:srgbClr val="000000"/>
                </a:solidFill>
                <a:effectLst/>
                <a:latin typeface="Arial" panose="020B0604020202020204" pitchFamily="34" charset="0"/>
              </a:rPr>
              <a:t>They might be providing input, participating in the education and/or people impacted by the education intervention.</a:t>
            </a:r>
          </a:p>
          <a:p>
            <a:pPr rtl="0">
              <a:spcBef>
                <a:spcPts val="0"/>
              </a:spcBef>
              <a:spcAft>
                <a:spcPts val="0"/>
              </a:spcAft>
            </a:pPr>
            <a:br>
              <a:rPr lang="en-AU" b="0">
                <a:effectLst/>
              </a:rPr>
            </a:br>
            <a:r>
              <a:rPr lang="en-AU" sz="1200" b="1" i="1" u="none" strike="noStrike">
                <a:solidFill>
                  <a:srgbClr val="000000"/>
                </a:solidFill>
                <a:effectLst/>
                <a:latin typeface="Arial" panose="020B0604020202020204" pitchFamily="34" charset="0"/>
              </a:rPr>
              <a:t>The dark blue boxes </a:t>
            </a:r>
            <a:r>
              <a:rPr lang="en-AU" sz="1200" b="0" i="1" u="none" strike="noStrike">
                <a:solidFill>
                  <a:srgbClr val="000000"/>
                </a:solidFill>
                <a:effectLst/>
                <a:latin typeface="Arial" panose="020B0604020202020204" pitchFamily="34" charset="0"/>
              </a:rPr>
              <a:t>represent what is achieved at each stage of implementation.</a:t>
            </a:r>
            <a:endParaRPr lang="en-AU" b="0">
              <a:effectLst/>
            </a:endParaRPr>
          </a:p>
          <a:p>
            <a:pPr rtl="0">
              <a:spcBef>
                <a:spcPts val="0"/>
              </a:spcBef>
              <a:spcAft>
                <a:spcPts val="0"/>
              </a:spcAft>
            </a:pPr>
            <a:r>
              <a:rPr lang="en-AU" sz="1200" b="1" i="1" u="none" strike="noStrike">
                <a:solidFill>
                  <a:srgbClr val="000000"/>
                </a:solidFill>
                <a:effectLst/>
                <a:latin typeface="Arial" panose="020B0604020202020204" pitchFamily="34" charset="0"/>
              </a:rPr>
              <a:t>The white and blue triangles </a:t>
            </a:r>
            <a:r>
              <a:rPr lang="en-AU" sz="1200" b="0" i="1" u="none" strike="noStrike">
                <a:solidFill>
                  <a:srgbClr val="000000"/>
                </a:solidFill>
                <a:effectLst/>
                <a:latin typeface="Arial" panose="020B0604020202020204" pitchFamily="34" charset="0"/>
              </a:rPr>
              <a:t>reflect different influences on outcomes.</a:t>
            </a:r>
            <a:br>
              <a:rPr lang="en-AU" sz="1200" b="0" i="1" u="none" strike="noStrike">
                <a:solidFill>
                  <a:srgbClr val="000000"/>
                </a:solidFill>
                <a:effectLst/>
                <a:latin typeface="Arial" panose="020B0604020202020204" pitchFamily="34" charset="0"/>
              </a:rPr>
            </a:br>
            <a:br>
              <a:rPr lang="en-AU" sz="1200" b="0" i="1" u="none" strike="noStrike">
                <a:solidFill>
                  <a:srgbClr val="000000"/>
                </a:solidFill>
                <a:effectLst/>
                <a:latin typeface="Arial" panose="020B0604020202020204" pitchFamily="34" charset="0"/>
              </a:rPr>
            </a:br>
            <a:r>
              <a:rPr lang="en-AU" sz="1200" b="0" i="1" u="none" strike="noStrike">
                <a:solidFill>
                  <a:srgbClr val="000000"/>
                </a:solidFill>
                <a:effectLst/>
                <a:latin typeface="Arial" panose="020B0604020202020204" pitchFamily="34" charset="0"/>
              </a:rPr>
              <a:t>---------------------</a:t>
            </a:r>
          </a:p>
          <a:p>
            <a:pPr rtl="0">
              <a:spcBef>
                <a:spcPts val="0"/>
              </a:spcBef>
              <a:spcAft>
                <a:spcPts val="0"/>
              </a:spcAft>
            </a:pPr>
            <a:endParaRPr lang="en-AU" sz="1200" b="0" i="1" u="none" strike="noStrike">
              <a:solidFill>
                <a:srgbClr val="000000"/>
              </a:solidFill>
              <a:effectLst/>
              <a:latin typeface="Arial" panose="020B0604020202020204" pitchFamily="34" charset="0"/>
            </a:endParaRPr>
          </a:p>
          <a:p>
            <a:pPr rtl="0">
              <a:spcBef>
                <a:spcPts val="0"/>
              </a:spcBef>
              <a:spcAft>
                <a:spcPts val="0"/>
              </a:spcAft>
            </a:pPr>
            <a:r>
              <a:rPr lang="en-AU" sz="1200" b="1" i="0" u="none" strike="noStrike">
                <a:solidFill>
                  <a:srgbClr val="000000"/>
                </a:solidFill>
                <a:effectLst/>
                <a:latin typeface="Arial" panose="020B0604020202020204" pitchFamily="34" charset="0"/>
              </a:rPr>
              <a:t>Evaluation should inform planning</a:t>
            </a:r>
            <a:r>
              <a:rPr lang="en-AU" sz="1200" b="0" i="0" u="none" strike="noStrike">
                <a:solidFill>
                  <a:srgbClr val="000000"/>
                </a:solidFill>
                <a:effectLst/>
                <a:latin typeface="Arial" panose="020B0604020202020204" pitchFamily="34" charset="0"/>
              </a:rPr>
              <a:t> of an intervention. Needs assessments can confirm a local need and identify target audiences, topic areas, and modalities of an intervention. </a:t>
            </a:r>
            <a:endParaRPr lang="en-AU" b="0">
              <a:effectLst/>
            </a:endParaRPr>
          </a:p>
          <a:p>
            <a:pPr rtl="0">
              <a:spcBef>
                <a:spcPts val="0"/>
              </a:spcBef>
              <a:spcAft>
                <a:spcPts val="0"/>
              </a:spcAft>
            </a:pPr>
            <a:br>
              <a:rPr lang="en-AU" b="0">
                <a:effectLst/>
              </a:rPr>
            </a:br>
            <a:r>
              <a:rPr lang="en-AU" sz="1200" b="0" i="0" u="none" strike="noStrike">
                <a:solidFill>
                  <a:srgbClr val="000000"/>
                </a:solidFill>
                <a:effectLst/>
                <a:latin typeface="Arial" panose="020B0604020202020204" pitchFamily="34" charset="0"/>
              </a:rPr>
              <a:t>Evaluation can provide </a:t>
            </a:r>
            <a:r>
              <a:rPr lang="en-AU" sz="1200" b="1" i="0" u="none" strike="noStrike">
                <a:solidFill>
                  <a:srgbClr val="000000"/>
                </a:solidFill>
                <a:effectLst/>
                <a:latin typeface="Arial" panose="020B0604020202020204" pitchFamily="34" charset="0"/>
              </a:rPr>
              <a:t>information to improve or remediate</a:t>
            </a:r>
            <a:r>
              <a:rPr lang="en-AU" sz="1200" b="0" i="0" u="none" strike="noStrike">
                <a:solidFill>
                  <a:srgbClr val="000000"/>
                </a:solidFill>
                <a:effectLst/>
                <a:latin typeface="Arial" panose="020B0604020202020204" pitchFamily="34" charset="0"/>
              </a:rPr>
              <a:t> pilot interventions. Details of the pilot delivery and actual participants (which may differ from target) can suggest improvements. </a:t>
            </a:r>
            <a:endParaRPr lang="en-AU" b="0">
              <a:effectLst/>
            </a:endParaRPr>
          </a:p>
          <a:p>
            <a:pPr rtl="0">
              <a:spcBef>
                <a:spcPts val="0"/>
              </a:spcBef>
              <a:spcAft>
                <a:spcPts val="0"/>
              </a:spcAft>
            </a:pPr>
            <a:br>
              <a:rPr lang="en-AU" b="0">
                <a:effectLst/>
              </a:rPr>
            </a:br>
            <a:r>
              <a:rPr lang="en-AU" sz="1200" b="0" i="0" u="none" strike="noStrike">
                <a:solidFill>
                  <a:srgbClr val="000000"/>
                </a:solidFill>
                <a:effectLst/>
                <a:latin typeface="Arial" panose="020B0604020202020204" pitchFamily="34" charset="0"/>
              </a:rPr>
              <a:t>Evaluation of outcomes such as </a:t>
            </a:r>
            <a:r>
              <a:rPr lang="en-AU" sz="1200" b="1" i="0" u="none" strike="noStrike">
                <a:solidFill>
                  <a:srgbClr val="000000"/>
                </a:solidFill>
                <a:effectLst/>
                <a:latin typeface="Arial" panose="020B0604020202020204" pitchFamily="34" charset="0"/>
              </a:rPr>
              <a:t>change in knowledge, perceived attitudes and confidence can provide information about the immediate impact</a:t>
            </a:r>
            <a:r>
              <a:rPr lang="en-AU" sz="1200" b="0" i="0" u="none" strike="noStrike">
                <a:solidFill>
                  <a:srgbClr val="000000"/>
                </a:solidFill>
                <a:effectLst/>
                <a:latin typeface="Arial" panose="020B0604020202020204" pitchFamily="34" charset="0"/>
              </a:rPr>
              <a:t> of an intervention. Intent to behave in a particular way post intervention and knowing how to apply a genomic theory or skill in response to a scenario (procedural knowledge) may also be immediate outcomes.</a:t>
            </a:r>
            <a:endParaRPr lang="en-AU" b="0">
              <a:effectLst/>
            </a:endParaRPr>
          </a:p>
          <a:p>
            <a:pPr rtl="0">
              <a:spcBef>
                <a:spcPts val="0"/>
              </a:spcBef>
              <a:spcAft>
                <a:spcPts val="0"/>
              </a:spcAft>
            </a:pPr>
            <a:br>
              <a:rPr lang="en-AU" b="0">
                <a:effectLst/>
              </a:rPr>
            </a:br>
            <a:r>
              <a:rPr lang="en-AU" sz="1200" b="0" i="0" u="none" strike="noStrike">
                <a:solidFill>
                  <a:srgbClr val="000000"/>
                </a:solidFill>
                <a:effectLst/>
                <a:latin typeface="Arial" panose="020B0604020202020204" pitchFamily="34" charset="0"/>
              </a:rPr>
              <a:t>Evaluation of </a:t>
            </a:r>
            <a:r>
              <a:rPr lang="en-AU" sz="1200" b="1" i="0" u="none" strike="noStrike">
                <a:solidFill>
                  <a:srgbClr val="000000"/>
                </a:solidFill>
                <a:effectLst/>
                <a:latin typeface="Arial" panose="020B0604020202020204" pitchFamily="34" charset="0"/>
              </a:rPr>
              <a:t>whether learnings are applied in practice and applied genomic competence after an intervention are intermediate</a:t>
            </a:r>
            <a:r>
              <a:rPr lang="en-AU" sz="1200" b="0" i="0" u="none" strike="noStrike">
                <a:solidFill>
                  <a:srgbClr val="000000"/>
                </a:solidFill>
                <a:effectLst/>
                <a:latin typeface="Arial" panose="020B0604020202020204" pitchFamily="34" charset="0"/>
              </a:rPr>
              <a:t> outcomes. Intermediate outcomes can be measured at the level of the individual, group or institution. </a:t>
            </a:r>
            <a:endParaRPr lang="en-AU" b="0">
              <a:effectLst/>
            </a:endParaRPr>
          </a:p>
          <a:p>
            <a:pPr rtl="0">
              <a:spcBef>
                <a:spcPts val="0"/>
              </a:spcBef>
              <a:spcAft>
                <a:spcPts val="0"/>
              </a:spcAft>
            </a:pPr>
            <a:br>
              <a:rPr lang="en-AU" b="0">
                <a:effectLst/>
              </a:rPr>
            </a:br>
            <a:r>
              <a:rPr lang="en-AU" sz="1200" b="0" i="0" u="none" strike="noStrike">
                <a:solidFill>
                  <a:srgbClr val="000000"/>
                </a:solidFill>
                <a:effectLst/>
                <a:latin typeface="Arial" panose="020B0604020202020204" pitchFamily="34" charset="0"/>
              </a:rPr>
              <a:t>This evaluation framework focuses on genomics education interventions, which ultimately aim to improve health through appropriate use of genomic medicine by a competent workforce. Therefore </a:t>
            </a:r>
            <a:r>
              <a:rPr lang="en-AU" sz="1200" b="1" i="0" u="none" strike="noStrike">
                <a:solidFill>
                  <a:srgbClr val="000000"/>
                </a:solidFill>
                <a:effectLst/>
                <a:latin typeface="Arial" panose="020B0604020202020204" pitchFamily="34" charset="0"/>
              </a:rPr>
              <a:t>long-term aims relate to improved health outcomes</a:t>
            </a:r>
            <a:r>
              <a:rPr lang="en-AU" sz="1200" b="0" i="0" u="none" strike="noStrike">
                <a:solidFill>
                  <a:srgbClr val="000000"/>
                </a:solidFill>
                <a:effectLst/>
                <a:latin typeface="Arial" panose="020B0604020202020204" pitchFamily="34" charset="0"/>
              </a:rPr>
              <a:t> and behaviours.</a:t>
            </a:r>
            <a:endParaRPr lang="en-AU" b="0">
              <a:effectLst/>
            </a:endParaRPr>
          </a:p>
          <a:p>
            <a:br>
              <a:rPr lang="en-AU"/>
            </a:br>
            <a:endParaRPr lang="en-AU" b="0">
              <a:effectLst/>
            </a:endParaRPr>
          </a:p>
          <a:p>
            <a:br>
              <a:rPr lang="en-AU"/>
            </a:br>
            <a:endParaRPr lang="en-US"/>
          </a:p>
        </p:txBody>
      </p:sp>
      <p:sp>
        <p:nvSpPr>
          <p:cNvPr id="4" name="Slide Number Placeholder 3"/>
          <p:cNvSpPr>
            <a:spLocks noGrp="1"/>
          </p:cNvSpPr>
          <p:nvPr>
            <p:ph type="sldNum" sz="quarter" idx="5"/>
          </p:nvPr>
        </p:nvSpPr>
        <p:spPr/>
        <p:txBody>
          <a:bodyPr/>
          <a:lstStyle/>
          <a:p>
            <a:fld id="{38FFC462-7CA4-9741-8894-11AE30325A5F}" type="slidenum">
              <a:rPr lang="en-US" smtClean="0"/>
              <a:t>2</a:t>
            </a:fld>
            <a:endParaRPr lang="en-US"/>
          </a:p>
        </p:txBody>
      </p:sp>
    </p:spTree>
    <p:extLst>
      <p:ext uri="{BB962C8B-B14F-4D97-AF65-F5344CB8AC3E}">
        <p14:creationId xmlns:p14="http://schemas.microsoft.com/office/powerpoint/2010/main" val="417864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latin typeface="Arial"/>
                <a:ea typeface="Times New Roman" panose="02020603050405020304" pitchFamily="18" charset="0"/>
                <a:cs typeface="Arial"/>
              </a:rPr>
              <a:t>Recommendations a</a:t>
            </a:r>
            <a:r>
              <a:rPr lang="en-AU" sz="1200">
                <a:effectLst/>
                <a:latin typeface="Arial"/>
                <a:ea typeface="Times New Roman" panose="02020603050405020304" pitchFamily="18" charset="0"/>
                <a:cs typeface="Arial"/>
              </a:rPr>
              <a:t>dapted from </a:t>
            </a:r>
            <a:br>
              <a:rPr lang="en-AU" sz="1200">
                <a:effectLst/>
                <a:latin typeface="Arial"/>
                <a:ea typeface="Times New Roman" panose="02020603050405020304" pitchFamily="18" charset="0"/>
                <a:cs typeface="Arial"/>
              </a:rPr>
            </a:br>
            <a:r>
              <a:rPr lang="en-AU" sz="1200" err="1">
                <a:effectLst/>
                <a:latin typeface="Arial"/>
                <a:ea typeface="Times New Roman" panose="02020603050405020304" pitchFamily="18" charset="0"/>
                <a:cs typeface="Arial"/>
              </a:rPr>
              <a:t>Nisselle</a:t>
            </a:r>
            <a:r>
              <a:rPr lang="en-AU" sz="1200">
                <a:effectLst/>
                <a:latin typeface="Arial"/>
                <a:ea typeface="Times New Roman" panose="02020603050405020304" pitchFamily="18" charset="0"/>
                <a:cs typeface="Arial"/>
              </a:rPr>
              <a:t> A, Terrill B, </a:t>
            </a:r>
            <a:r>
              <a:rPr lang="en-AU" sz="1200" err="1">
                <a:effectLst/>
                <a:latin typeface="Arial"/>
                <a:ea typeface="Times New Roman" panose="02020603050405020304" pitchFamily="18" charset="0"/>
                <a:cs typeface="Arial"/>
              </a:rPr>
              <a:t>Janinski</a:t>
            </a:r>
            <a:r>
              <a:rPr lang="en-AU" sz="1200">
                <a:effectLst/>
                <a:latin typeface="Arial"/>
                <a:ea typeface="Times New Roman" panose="02020603050405020304" pitchFamily="18" charset="0"/>
                <a:cs typeface="Arial"/>
              </a:rPr>
              <a:t> M, Metcalfe S, Caff C. </a:t>
            </a:r>
            <a:r>
              <a:rPr lang="en-AU" sz="1200">
                <a:effectLst/>
                <a:latin typeface="Arial"/>
                <a:ea typeface="Calibri"/>
                <a:cs typeface="Arial"/>
              </a:rPr>
              <a:t>Ensuring </a:t>
            </a:r>
            <a:r>
              <a:rPr lang="en-AU" sz="1200">
                <a:effectLst/>
                <a:latin typeface="Arial"/>
                <a:ea typeface="Times New Roman" panose="02020603050405020304" pitchFamily="18" charset="0"/>
                <a:cs typeface="Arial"/>
              </a:rPr>
              <a:t>b</a:t>
            </a:r>
            <a:r>
              <a:rPr lang="en-AU" sz="1200">
                <a:effectLst/>
                <a:latin typeface="Arial"/>
                <a:ea typeface="Calibri"/>
                <a:cs typeface="Arial"/>
              </a:rPr>
              <a:t>est </a:t>
            </a:r>
            <a:r>
              <a:rPr lang="en-AU" sz="1200">
                <a:effectLst/>
                <a:latin typeface="Arial"/>
                <a:ea typeface="Times New Roman" panose="02020603050405020304" pitchFamily="18" charset="0"/>
                <a:cs typeface="Arial"/>
              </a:rPr>
              <a:t>p</a:t>
            </a:r>
            <a:r>
              <a:rPr lang="en-AU" sz="1200">
                <a:effectLst/>
                <a:latin typeface="Arial"/>
                <a:ea typeface="Calibri"/>
                <a:cs typeface="Arial"/>
              </a:rPr>
              <a:t>ractice in </a:t>
            </a:r>
            <a:r>
              <a:rPr lang="en-AU" sz="1200">
                <a:effectLst/>
                <a:latin typeface="Arial"/>
                <a:ea typeface="Times New Roman" panose="02020603050405020304" pitchFamily="18" charset="0"/>
                <a:cs typeface="Arial"/>
              </a:rPr>
              <a:t>g</a:t>
            </a:r>
            <a:r>
              <a:rPr lang="en-AU" sz="1200">
                <a:effectLst/>
                <a:latin typeface="Arial"/>
                <a:ea typeface="Calibri"/>
                <a:cs typeface="Arial"/>
              </a:rPr>
              <a:t>enomics </a:t>
            </a:r>
            <a:r>
              <a:rPr lang="en-AU" sz="1200">
                <a:effectLst/>
                <a:latin typeface="Arial"/>
                <a:ea typeface="Times New Roman" panose="02020603050405020304" pitchFamily="18" charset="0"/>
                <a:cs typeface="Arial"/>
              </a:rPr>
              <a:t>e</a:t>
            </a:r>
            <a:r>
              <a:rPr lang="en-AU" sz="1200">
                <a:effectLst/>
                <a:latin typeface="Arial"/>
                <a:ea typeface="Calibri"/>
                <a:cs typeface="Arial"/>
              </a:rPr>
              <a:t>ducation: </a:t>
            </a:r>
            <a:br>
              <a:rPr lang="en-AU" sz="1200">
                <a:effectLst/>
                <a:latin typeface="Arial"/>
                <a:ea typeface="Calibri"/>
                <a:cs typeface="Arial"/>
              </a:rPr>
            </a:br>
            <a:r>
              <a:rPr lang="en-AU" sz="1200">
                <a:effectLst/>
                <a:latin typeface="Arial"/>
                <a:ea typeface="Calibri"/>
                <a:cs typeface="Arial"/>
              </a:rPr>
              <a:t>A </a:t>
            </a:r>
            <a:r>
              <a:rPr lang="en-AU" sz="1200">
                <a:effectLst/>
                <a:latin typeface="Arial"/>
                <a:ea typeface="Times New Roman" panose="02020603050405020304" pitchFamily="18" charset="0"/>
                <a:cs typeface="Arial"/>
              </a:rPr>
              <a:t>t</a:t>
            </a:r>
            <a:r>
              <a:rPr lang="en-AU" sz="1200">
                <a:effectLst/>
                <a:latin typeface="Arial"/>
                <a:ea typeface="Calibri"/>
                <a:cs typeface="Arial"/>
              </a:rPr>
              <a:t>heory- and </a:t>
            </a:r>
            <a:r>
              <a:rPr lang="en-AU" sz="1200">
                <a:effectLst/>
                <a:latin typeface="Arial"/>
                <a:ea typeface="Times New Roman" panose="02020603050405020304" pitchFamily="18" charset="0"/>
                <a:cs typeface="Arial"/>
              </a:rPr>
              <a:t>e</a:t>
            </a:r>
            <a:r>
              <a:rPr lang="en-AU" sz="1200">
                <a:effectLst/>
                <a:latin typeface="Arial"/>
                <a:ea typeface="Calibri"/>
                <a:cs typeface="Arial"/>
              </a:rPr>
              <a:t>mpirically-</a:t>
            </a:r>
            <a:r>
              <a:rPr lang="en-AU" sz="1200">
                <a:effectLst/>
                <a:latin typeface="Arial"/>
                <a:ea typeface="Times New Roman" panose="02020603050405020304" pitchFamily="18" charset="0"/>
                <a:cs typeface="Arial"/>
              </a:rPr>
              <a:t>i</a:t>
            </a:r>
            <a:r>
              <a:rPr lang="en-AU" sz="1200">
                <a:effectLst/>
                <a:latin typeface="Arial"/>
                <a:ea typeface="Calibri"/>
                <a:cs typeface="Arial"/>
              </a:rPr>
              <a:t>nformed </a:t>
            </a:r>
            <a:r>
              <a:rPr lang="en-AU" sz="1200">
                <a:effectLst/>
                <a:latin typeface="Arial"/>
                <a:ea typeface="Times New Roman" panose="02020603050405020304" pitchFamily="18" charset="0"/>
                <a:cs typeface="Arial"/>
              </a:rPr>
              <a:t>e</a:t>
            </a:r>
            <a:r>
              <a:rPr lang="en-AU" sz="1200">
                <a:effectLst/>
                <a:latin typeface="Arial"/>
                <a:ea typeface="Calibri"/>
                <a:cs typeface="Arial"/>
              </a:rPr>
              <a:t>valuation </a:t>
            </a:r>
            <a:r>
              <a:rPr lang="en-AU" sz="1200">
                <a:latin typeface="Arial"/>
                <a:cs typeface="Arial"/>
              </a:rPr>
              <a:t>framework. </a:t>
            </a:r>
            <a:r>
              <a:rPr lang="en-AU" sz="1200" i="1">
                <a:latin typeface="Arial"/>
                <a:cs typeface="Arial"/>
              </a:rPr>
              <a:t>Am J Hum Genet </a:t>
            </a:r>
            <a:r>
              <a:rPr lang="en-AU" sz="1200">
                <a:latin typeface="Arial"/>
                <a:cs typeface="Arial"/>
              </a:rPr>
              <a:t>(under review)</a:t>
            </a:r>
          </a:p>
          <a:p>
            <a:endParaRPr lang="en-US"/>
          </a:p>
        </p:txBody>
      </p:sp>
      <p:sp>
        <p:nvSpPr>
          <p:cNvPr id="4" name="Slide Number Placeholder 3"/>
          <p:cNvSpPr>
            <a:spLocks noGrp="1"/>
          </p:cNvSpPr>
          <p:nvPr>
            <p:ph type="sldNum" sz="quarter" idx="5"/>
          </p:nvPr>
        </p:nvSpPr>
        <p:spPr/>
        <p:txBody>
          <a:bodyPr/>
          <a:lstStyle/>
          <a:p>
            <a:fld id="{38FFC462-7CA4-9741-8894-11AE30325A5F}" type="slidenum">
              <a:rPr lang="en-US" smtClean="0"/>
              <a:t>3</a:t>
            </a:fld>
            <a:endParaRPr lang="en-US"/>
          </a:p>
        </p:txBody>
      </p:sp>
    </p:spTree>
    <p:extLst>
      <p:ext uri="{BB962C8B-B14F-4D97-AF65-F5344CB8AC3E}">
        <p14:creationId xmlns:p14="http://schemas.microsoft.com/office/powerpoint/2010/main" val="189619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a:p>
          <a:p>
            <a:r>
              <a:rPr lang="en-US" u="none"/>
              <a:t>Contact </a:t>
            </a:r>
            <a:r>
              <a:rPr lang="en-US" u="none" err="1"/>
              <a:t>education@australiangenomics.org.au</a:t>
            </a:r>
            <a:r>
              <a:rPr lang="en-US" u="none"/>
              <a:t> </a:t>
            </a:r>
          </a:p>
          <a:p>
            <a:endParaRPr lang="en-US" u="none"/>
          </a:p>
        </p:txBody>
      </p:sp>
      <p:sp>
        <p:nvSpPr>
          <p:cNvPr id="4" name="Slide Number Placeholder 3"/>
          <p:cNvSpPr>
            <a:spLocks noGrp="1"/>
          </p:cNvSpPr>
          <p:nvPr>
            <p:ph type="sldNum" sz="quarter" idx="5"/>
          </p:nvPr>
        </p:nvSpPr>
        <p:spPr/>
        <p:txBody>
          <a:bodyPr/>
          <a:lstStyle/>
          <a:p>
            <a:fld id="{38FFC462-7CA4-9741-8894-11AE30325A5F}" type="slidenum">
              <a:rPr lang="en-US" smtClean="0"/>
              <a:t>4</a:t>
            </a:fld>
            <a:endParaRPr lang="en-US"/>
          </a:p>
        </p:txBody>
      </p:sp>
    </p:spTree>
    <p:extLst>
      <p:ext uri="{BB962C8B-B14F-4D97-AF65-F5344CB8AC3E}">
        <p14:creationId xmlns:p14="http://schemas.microsoft.com/office/powerpoint/2010/main" val="133267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a:solidFill>
                  <a:srgbClr val="212121"/>
                </a:solidFill>
                <a:effectLst/>
                <a:latin typeface="Arial" panose="020B0604020202020204" pitchFamily="34" charset="0"/>
              </a:rPr>
              <a:t>If there is no current evidence on the genetic / genomic education needs of your learners, and time and resources permit, y</a:t>
            </a:r>
            <a:r>
              <a:rPr lang="en-AU" sz="1200" b="1" i="0" u="none" strike="noStrike">
                <a:solidFill>
                  <a:srgbClr val="212121"/>
                </a:solidFill>
                <a:effectLst/>
                <a:latin typeface="Arial" panose="020B0604020202020204" pitchFamily="34" charset="0"/>
              </a:rPr>
              <a:t>ou could conduct a needs assessment</a:t>
            </a:r>
            <a:r>
              <a:rPr lang="en-AU" sz="1200" b="0" i="0" u="none" strike="noStrike">
                <a:solidFill>
                  <a:srgbClr val="212121"/>
                </a:solidFill>
                <a:effectLst/>
                <a:latin typeface="Arial" panose="020B0604020202020204" pitchFamily="34" charset="0"/>
              </a:rPr>
              <a:t>.</a:t>
            </a:r>
          </a:p>
          <a:p>
            <a:r>
              <a:rPr lang="en-AU" sz="1200" b="1" i="0" u="none" strike="noStrike">
                <a:solidFill>
                  <a:srgbClr val="212121"/>
                </a:solidFill>
                <a:effectLst/>
                <a:latin typeface="Arial" panose="020B0604020202020204" pitchFamily="34" charset="0"/>
              </a:rPr>
              <a:t>Needs assessments</a:t>
            </a:r>
            <a:r>
              <a:rPr lang="en-AU" sz="1200" b="0" i="0" u="none" strike="noStrike">
                <a:solidFill>
                  <a:srgbClr val="212121"/>
                </a:solidFill>
                <a:effectLst/>
                <a:latin typeface="Arial" panose="020B0604020202020204" pitchFamily="34" charset="0"/>
              </a:rPr>
              <a:t> can identify whether there is a need for education and can access relevant stakeholder views to guide your genomics education intervention.</a:t>
            </a:r>
          </a:p>
          <a:p>
            <a:endParaRPr lang="en-AU" sz="1200" b="0" i="0" u="none" strike="noStrike">
              <a:solidFill>
                <a:srgbClr val="212121"/>
              </a:solidFill>
              <a:effectLst/>
              <a:latin typeface="Arial" panose="020B0604020202020204" pitchFamily="34" charset="0"/>
            </a:endParaRPr>
          </a:p>
          <a:p>
            <a:pPr rtl="0">
              <a:spcBef>
                <a:spcPts val="0"/>
              </a:spcBef>
              <a:spcAft>
                <a:spcPts val="0"/>
              </a:spcAft>
            </a:pPr>
            <a:r>
              <a:rPr lang="en-AU" sz="1200" b="0" i="0" u="none" strike="noStrike">
                <a:solidFill>
                  <a:srgbClr val="212121"/>
                </a:solidFill>
                <a:effectLst/>
                <a:latin typeface="Arial" panose="020B0604020202020204" pitchFamily="34" charset="0"/>
              </a:rPr>
              <a:t>A needs assessment can help to answer questions like:</a:t>
            </a:r>
            <a:endParaRPr lang="en-AU" b="0">
              <a:effectLst/>
            </a:endParaRPr>
          </a:p>
          <a:p>
            <a:r>
              <a:rPr lang="en-AU" sz="1200" b="1" i="0" u="none" strike="noStrike">
                <a:solidFill>
                  <a:srgbClr val="000000"/>
                </a:solidFill>
                <a:effectLst/>
                <a:latin typeface="Arial" panose="020B0604020202020204" pitchFamily="34" charset="0"/>
              </a:rPr>
              <a:t>Where is the need:</a:t>
            </a:r>
            <a:r>
              <a:rPr lang="en-AU" sz="1200" b="0" i="0" u="none" strike="noStrike">
                <a:solidFill>
                  <a:srgbClr val="000000"/>
                </a:solidFill>
                <a:effectLst/>
                <a:latin typeface="Arial" panose="020B0604020202020204" pitchFamily="34" charset="0"/>
              </a:rPr>
              <a:t> in which profession, context or region?</a:t>
            </a:r>
            <a:br>
              <a:rPr lang="en-AU"/>
            </a:br>
            <a:r>
              <a:rPr lang="en-AU" sz="1200" b="0" i="0" u="none" strike="noStrike">
                <a:solidFill>
                  <a:srgbClr val="000000"/>
                </a:solidFill>
                <a:effectLst/>
                <a:latin typeface="Arial" panose="020B0604020202020204" pitchFamily="34" charset="0"/>
              </a:rPr>
              <a:t>The need is in which areas of </a:t>
            </a:r>
            <a:r>
              <a:rPr lang="en-AU" sz="1200" b="1" i="0" u="none" strike="noStrike">
                <a:solidFill>
                  <a:srgbClr val="000000"/>
                </a:solidFill>
                <a:effectLst/>
                <a:latin typeface="Arial" panose="020B0604020202020204" pitchFamily="34" charset="0"/>
              </a:rPr>
              <a:t>genetic/genomic competence</a:t>
            </a:r>
            <a:r>
              <a:rPr lang="en-AU" sz="1200" b="0" i="0" u="none" strike="noStrike">
                <a:solidFill>
                  <a:srgbClr val="000000"/>
                </a:solidFill>
                <a:effectLst/>
                <a:latin typeface="Arial" panose="020B0604020202020204" pitchFamily="34" charset="0"/>
              </a:rPr>
              <a:t>?</a:t>
            </a:r>
          </a:p>
          <a:p>
            <a:r>
              <a:rPr lang="en-AU" sz="1200" b="0" i="0" u="none" strike="noStrike">
                <a:solidFill>
                  <a:srgbClr val="000000"/>
                </a:solidFill>
                <a:effectLst/>
                <a:latin typeface="Arial" panose="020B0604020202020204" pitchFamily="34" charset="0"/>
              </a:rPr>
              <a:t>Which </a:t>
            </a:r>
            <a:r>
              <a:rPr lang="en-AU" sz="1200" b="1" i="0" u="none" strike="noStrike">
                <a:solidFill>
                  <a:srgbClr val="000000"/>
                </a:solidFill>
                <a:effectLst/>
                <a:latin typeface="Arial" panose="020B0604020202020204" pitchFamily="34" charset="0"/>
              </a:rPr>
              <a:t>topics or modes</a:t>
            </a:r>
            <a:r>
              <a:rPr lang="en-AU" sz="1200" b="0" i="0" u="none" strike="noStrike">
                <a:solidFill>
                  <a:srgbClr val="000000"/>
                </a:solidFill>
                <a:effectLst/>
                <a:latin typeface="Arial" panose="020B0604020202020204" pitchFamily="34" charset="0"/>
              </a:rPr>
              <a:t> of education delivery do people </a:t>
            </a:r>
            <a:r>
              <a:rPr lang="en-AU" sz="1200" b="1" i="0" u="none" strike="noStrike">
                <a:solidFill>
                  <a:srgbClr val="000000"/>
                </a:solidFill>
                <a:effectLst/>
                <a:latin typeface="Arial" panose="020B0604020202020204" pitchFamily="34" charset="0"/>
              </a:rPr>
              <a:t>currently use</a:t>
            </a:r>
            <a:r>
              <a:rPr lang="en-AU" sz="1200" b="0" i="0" u="none" strike="noStrike">
                <a:solidFill>
                  <a:srgbClr val="000000"/>
                </a:solidFill>
                <a:effectLst/>
                <a:latin typeface="Arial" panose="020B0604020202020204" pitchFamily="34" charset="0"/>
              </a:rPr>
              <a:t> or invest in?</a:t>
            </a:r>
          </a:p>
          <a:p>
            <a:r>
              <a:rPr lang="en-AU" sz="1200" b="0" i="0" u="none" strike="noStrike">
                <a:solidFill>
                  <a:srgbClr val="000000"/>
                </a:solidFill>
                <a:effectLst/>
                <a:latin typeface="Arial" panose="020B0604020202020204" pitchFamily="34" charset="0"/>
              </a:rPr>
              <a:t>Which</a:t>
            </a:r>
            <a:r>
              <a:rPr lang="en-AU" sz="1200" b="1" i="0" u="none" strike="noStrike">
                <a:solidFill>
                  <a:srgbClr val="000000"/>
                </a:solidFill>
                <a:effectLst/>
                <a:latin typeface="Arial" panose="020B0604020202020204" pitchFamily="34" charset="0"/>
              </a:rPr>
              <a:t> topics or modes</a:t>
            </a:r>
            <a:r>
              <a:rPr lang="en-AU" sz="1200" b="0" i="0" u="none" strike="noStrike">
                <a:solidFill>
                  <a:srgbClr val="000000"/>
                </a:solidFill>
                <a:effectLst/>
                <a:latin typeface="Arial" panose="020B0604020202020204" pitchFamily="34" charset="0"/>
              </a:rPr>
              <a:t> of education delivery are </a:t>
            </a:r>
            <a:r>
              <a:rPr lang="en-AU" sz="1200" b="1" i="0" u="none" strike="noStrike">
                <a:solidFill>
                  <a:srgbClr val="000000"/>
                </a:solidFill>
                <a:effectLst/>
                <a:latin typeface="Arial" panose="020B0604020202020204" pitchFamily="34" charset="0"/>
              </a:rPr>
              <a:t>preferred</a:t>
            </a:r>
            <a:r>
              <a:rPr lang="en-AU" sz="1200" b="0" i="0" u="none" strike="noStrike">
                <a:solidFill>
                  <a:srgbClr val="000000"/>
                </a:solidFill>
                <a:effectLst/>
                <a:latin typeface="Arial" panose="020B0604020202020204" pitchFamily="34" charset="0"/>
              </a:rPr>
              <a:t>?</a:t>
            </a:r>
          </a:p>
          <a:p>
            <a:endParaRPr lang="en-AU" sz="1200" b="0" i="0" u="none" strike="noStrike">
              <a:solidFill>
                <a:srgbClr val="000000"/>
              </a:solidFill>
              <a:effectLst/>
              <a:latin typeface="Arial" panose="020B0604020202020204" pitchFamily="34" charset="0"/>
            </a:endParaRPr>
          </a:p>
          <a:p>
            <a:pPr rtl="0">
              <a:spcBef>
                <a:spcPts val="0"/>
              </a:spcBef>
              <a:spcAft>
                <a:spcPts val="0"/>
              </a:spcAft>
            </a:pPr>
            <a:r>
              <a:rPr lang="en-AU" sz="1200" b="0" i="0" u="none" strike="noStrike">
                <a:solidFill>
                  <a:srgbClr val="212121"/>
                </a:solidFill>
                <a:effectLst/>
                <a:latin typeface="Arial" panose="020B0604020202020204" pitchFamily="34" charset="0"/>
              </a:rPr>
              <a:t>Some areas that people have explored in needs assessments include:</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Landscape of existing education</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Experience relevant to genetic/genomic testing</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Knowledge of genetic/genomic testing</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Skills in genetics/genomics</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Attitudes to aspects of genetics/genomics</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Confidence or comfort with genetics/genomics</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 Genetics/genomics education experience or preferences </a:t>
            </a:r>
          </a:p>
          <a:p>
            <a:pPr rtl="0">
              <a:spcBef>
                <a:spcPts val="0"/>
              </a:spcBef>
              <a:spcAft>
                <a:spcPts val="0"/>
              </a:spcAft>
            </a:pPr>
            <a:endParaRPr lang="en-AU" b="0">
              <a:effectLst/>
            </a:endParaRPr>
          </a:p>
        </p:txBody>
      </p:sp>
      <p:sp>
        <p:nvSpPr>
          <p:cNvPr id="4" name="Slide Number Placeholder 3"/>
          <p:cNvSpPr>
            <a:spLocks noGrp="1"/>
          </p:cNvSpPr>
          <p:nvPr>
            <p:ph type="sldNum" sz="quarter" idx="5"/>
          </p:nvPr>
        </p:nvSpPr>
        <p:spPr/>
        <p:txBody>
          <a:bodyPr/>
          <a:lstStyle/>
          <a:p>
            <a:fld id="{38FFC462-7CA4-9741-8894-11AE30325A5F}" type="slidenum">
              <a:rPr lang="en-US" smtClean="0"/>
              <a:t>5</a:t>
            </a:fld>
            <a:endParaRPr lang="en-US"/>
          </a:p>
        </p:txBody>
      </p:sp>
    </p:spTree>
    <p:extLst>
      <p:ext uri="{BB962C8B-B14F-4D97-AF65-F5344CB8AC3E}">
        <p14:creationId xmlns:p14="http://schemas.microsoft.com/office/powerpoint/2010/main" val="180285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a:p>
          <a:p>
            <a:r>
              <a:rPr lang="en-US" u="none"/>
              <a:t>Contact </a:t>
            </a:r>
            <a:r>
              <a:rPr lang="en-US" u="none" err="1"/>
              <a:t>education@australiangenomics.org.au</a:t>
            </a:r>
            <a:r>
              <a:rPr lang="en-US" u="none"/>
              <a:t> </a:t>
            </a:r>
          </a:p>
          <a:p>
            <a:endParaRPr lang="en-US"/>
          </a:p>
          <a:p>
            <a:endParaRPr lang="en-US"/>
          </a:p>
        </p:txBody>
      </p:sp>
      <p:sp>
        <p:nvSpPr>
          <p:cNvPr id="4" name="Slide Number Placeholder 3"/>
          <p:cNvSpPr>
            <a:spLocks noGrp="1"/>
          </p:cNvSpPr>
          <p:nvPr>
            <p:ph type="sldNum" sz="quarter" idx="5"/>
          </p:nvPr>
        </p:nvSpPr>
        <p:spPr/>
        <p:txBody>
          <a:bodyPr/>
          <a:lstStyle/>
          <a:p>
            <a:fld id="{38FFC462-7CA4-9741-8894-11AE30325A5F}" type="slidenum">
              <a:rPr lang="en-US" smtClean="0"/>
              <a:t>6</a:t>
            </a:fld>
            <a:endParaRPr lang="en-US"/>
          </a:p>
        </p:txBody>
      </p:sp>
    </p:spTree>
    <p:extLst>
      <p:ext uri="{BB962C8B-B14F-4D97-AF65-F5344CB8AC3E}">
        <p14:creationId xmlns:p14="http://schemas.microsoft.com/office/powerpoint/2010/main" val="61155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AU" sz="1800" b="0" i="0" u="none" strike="noStrike">
                <a:solidFill>
                  <a:srgbClr val="000000"/>
                </a:solidFill>
                <a:effectLst/>
                <a:latin typeface="Arial" panose="020B0604020202020204" pitchFamily="34" charset="0"/>
              </a:rPr>
              <a:t>Implementation spans the </a:t>
            </a:r>
            <a:r>
              <a:rPr lang="en-AU" sz="1800" b="1" i="0" u="none" strike="noStrike">
                <a:solidFill>
                  <a:srgbClr val="000000"/>
                </a:solidFill>
                <a:effectLst/>
                <a:latin typeface="Arial" panose="020B0604020202020204" pitchFamily="34" charset="0"/>
              </a:rPr>
              <a:t>development and delivery </a:t>
            </a:r>
            <a:r>
              <a:rPr lang="en-AU" sz="1800" b="0" i="0" u="none" strike="noStrike">
                <a:solidFill>
                  <a:srgbClr val="000000"/>
                </a:solidFill>
                <a:effectLst/>
                <a:latin typeface="Arial" panose="020B0604020202020204" pitchFamily="34" charset="0"/>
              </a:rPr>
              <a:t>stages of an education program. </a:t>
            </a:r>
          </a:p>
          <a:p>
            <a:pPr rtl="0">
              <a:spcBef>
                <a:spcPts val="0"/>
              </a:spcBef>
              <a:spcAft>
                <a:spcPts val="0"/>
              </a:spcAft>
            </a:pPr>
            <a:r>
              <a:rPr lang="en-AU" sz="1800" b="0" i="0" u="none" strike="noStrike">
                <a:solidFill>
                  <a:srgbClr val="212121"/>
                </a:solidFill>
                <a:effectLst/>
                <a:latin typeface="Arial" panose="020B0604020202020204" pitchFamily="34" charset="0"/>
              </a:rPr>
              <a:t>Evaluation at this stage is more operational.</a:t>
            </a:r>
          </a:p>
          <a:p>
            <a:pPr rtl="0">
              <a:spcBef>
                <a:spcPts val="0"/>
              </a:spcBef>
              <a:spcAft>
                <a:spcPts val="0"/>
              </a:spcAft>
            </a:pPr>
            <a:endParaRPr lang="en-AU" sz="1800" b="0" i="0" u="none" strike="noStrike">
              <a:solidFill>
                <a:srgbClr val="212121"/>
              </a:solidFill>
              <a:effectLst/>
              <a:latin typeface="Arial" panose="020B0604020202020204" pitchFamily="34" charset="0"/>
            </a:endParaRPr>
          </a:p>
          <a:p>
            <a:pPr rtl="0">
              <a:spcBef>
                <a:spcPts val="0"/>
              </a:spcBef>
              <a:spcAft>
                <a:spcPts val="0"/>
              </a:spcAft>
            </a:pPr>
            <a:r>
              <a:rPr lang="en-AU" sz="1100" b="0" i="1" u="none" strike="noStrike">
                <a:solidFill>
                  <a:srgbClr val="000000"/>
                </a:solidFill>
                <a:effectLst/>
                <a:latin typeface="Arial" panose="020B0604020202020204" pitchFamily="34" charset="0"/>
              </a:rPr>
              <a:t>Some areas people have explored include:</a:t>
            </a:r>
          </a:p>
          <a:p>
            <a:pPr rtl="0">
              <a:spcBef>
                <a:spcPts val="0"/>
              </a:spcBef>
              <a:spcAft>
                <a:spcPts val="0"/>
              </a:spcAft>
            </a:pPr>
            <a:endParaRPr lang="en-AU" b="0">
              <a:effectLst/>
            </a:endParaRPr>
          </a:p>
          <a:p>
            <a:pPr rtl="0">
              <a:spcBef>
                <a:spcPts val="0"/>
              </a:spcBef>
              <a:spcAft>
                <a:spcPts val="0"/>
              </a:spcAft>
            </a:pPr>
            <a:r>
              <a:rPr lang="en-AU" b="0">
                <a:effectLst/>
              </a:rPr>
              <a:t>Was the audience reached?</a:t>
            </a:r>
            <a:br>
              <a:rPr lang="en-AU" b="0">
                <a:effectLst/>
              </a:rPr>
            </a:br>
            <a:r>
              <a:rPr lang="en-AU" b="0">
                <a:effectLst/>
              </a:rPr>
              <a:t>Was the audience engaged?</a:t>
            </a:r>
          </a:p>
          <a:p>
            <a:pPr rtl="0">
              <a:spcBef>
                <a:spcPts val="0"/>
              </a:spcBef>
              <a:spcAft>
                <a:spcPts val="0"/>
              </a:spcAft>
            </a:pPr>
            <a:endParaRPr lang="en-AU" sz="1200" b="0" i="0" u="none" strike="noStrike">
              <a:solidFill>
                <a:srgbClr val="000000"/>
              </a:solidFill>
              <a:effectLst/>
              <a:latin typeface="Calibri" panose="020F0502020204030204" pitchFamily="34" charset="0"/>
            </a:endParaRPr>
          </a:p>
          <a:p>
            <a:pPr rtl="0">
              <a:spcBef>
                <a:spcPts val="0"/>
              </a:spcBef>
              <a:spcAft>
                <a:spcPts val="0"/>
              </a:spcAft>
            </a:pPr>
            <a:r>
              <a:rPr lang="en-AU" sz="1200" b="0" i="0" u="none" strike="noStrike">
                <a:solidFill>
                  <a:srgbClr val="000000"/>
                </a:solidFill>
                <a:effectLst/>
                <a:latin typeface="Calibri" panose="020F0502020204030204" pitchFamily="34" charset="0"/>
              </a:rPr>
              <a:t>Can the program be improved by …</a:t>
            </a:r>
          </a:p>
          <a:p>
            <a:pPr marL="171450" indent="-171450" rtl="0">
              <a:spcBef>
                <a:spcPts val="0"/>
              </a:spcBef>
              <a:spcAft>
                <a:spcPts val="0"/>
              </a:spcAft>
              <a:buFont typeface="Arial" panose="020B0604020202020204" pitchFamily="34" charset="0"/>
              <a:buChar char="•"/>
            </a:pPr>
            <a:r>
              <a:rPr lang="en-AU" sz="1200" b="0" i="0" u="none" strike="noStrike">
                <a:solidFill>
                  <a:srgbClr val="000000"/>
                </a:solidFill>
                <a:effectLst/>
                <a:latin typeface="Calibri" panose="020F0502020204030204" pitchFamily="34" charset="0"/>
              </a:rPr>
              <a:t>Better addressing target audience needs?</a:t>
            </a:r>
          </a:p>
          <a:p>
            <a:pPr marL="171450" indent="-171450" rtl="0">
              <a:spcBef>
                <a:spcPts val="0"/>
              </a:spcBef>
              <a:spcAft>
                <a:spcPts val="0"/>
              </a:spcAft>
              <a:buFont typeface="Arial" panose="020B0604020202020204" pitchFamily="34" charset="0"/>
              <a:buChar char="•"/>
            </a:pPr>
            <a:r>
              <a:rPr lang="en-AU" sz="1200" b="0" i="0" u="none" strike="noStrike">
                <a:solidFill>
                  <a:srgbClr val="000000"/>
                </a:solidFill>
                <a:effectLst/>
                <a:latin typeface="Calibri" panose="020F0502020204030204" pitchFamily="34" charset="0"/>
              </a:rPr>
              <a:t>Educational strategy?</a:t>
            </a:r>
          </a:p>
          <a:p>
            <a:pPr marL="171450" indent="-171450" rtl="0">
              <a:spcBef>
                <a:spcPts val="0"/>
              </a:spcBef>
              <a:spcAft>
                <a:spcPts val="0"/>
              </a:spcAft>
              <a:buFont typeface="Arial" panose="020B0604020202020204" pitchFamily="34" charset="0"/>
              <a:buChar char="•"/>
            </a:pPr>
            <a:r>
              <a:rPr lang="en-AU" sz="1200" b="0" i="0" u="none" strike="noStrike">
                <a:solidFill>
                  <a:srgbClr val="000000"/>
                </a:solidFill>
                <a:effectLst/>
                <a:latin typeface="Calibri" panose="020F0502020204030204" pitchFamily="34" charset="0"/>
              </a:rPr>
              <a:t>Design?</a:t>
            </a:r>
          </a:p>
          <a:p>
            <a:pPr marL="171450" indent="-171450" rtl="0">
              <a:spcBef>
                <a:spcPts val="0"/>
              </a:spcBef>
              <a:spcAft>
                <a:spcPts val="0"/>
              </a:spcAft>
              <a:buFont typeface="Arial" panose="020B0604020202020204" pitchFamily="34" charset="0"/>
              <a:buChar char="•"/>
            </a:pPr>
            <a:r>
              <a:rPr lang="en-AU" sz="1200" b="0" i="0" u="none" strike="noStrike">
                <a:solidFill>
                  <a:srgbClr val="000000"/>
                </a:solidFill>
                <a:effectLst/>
                <a:latin typeface="Calibri" panose="020F0502020204030204" pitchFamily="34" charset="0"/>
              </a:rPr>
              <a:t>Content?</a:t>
            </a:r>
          </a:p>
          <a:p>
            <a:pPr marL="171450" indent="-171450" rtl="0">
              <a:spcBef>
                <a:spcPts val="0"/>
              </a:spcBef>
              <a:spcAft>
                <a:spcPts val="0"/>
              </a:spcAft>
              <a:buFont typeface="Arial" panose="020B0604020202020204" pitchFamily="34" charset="0"/>
              <a:buChar char="•"/>
            </a:pPr>
            <a:r>
              <a:rPr lang="en-AU" sz="1200" b="0" i="0" u="none" strike="noStrike">
                <a:solidFill>
                  <a:srgbClr val="000000"/>
                </a:solidFill>
                <a:effectLst/>
                <a:latin typeface="Calibri" panose="020F0502020204030204" pitchFamily="34" charset="0"/>
              </a:rPr>
              <a:t>Other factors?</a:t>
            </a:r>
          </a:p>
          <a:p>
            <a:pPr marL="171450" indent="-171450" rtl="0">
              <a:spcBef>
                <a:spcPts val="0"/>
              </a:spcBef>
              <a:spcAft>
                <a:spcPts val="0"/>
              </a:spcAft>
              <a:buFont typeface="Arial" panose="020B0604020202020204" pitchFamily="34" charset="0"/>
              <a:buChar char="•"/>
            </a:pPr>
            <a:endParaRPr lang="en-AU" sz="1200" b="0" i="0"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8FFC462-7CA4-9741-8894-11AE30325A5F}" type="slidenum">
              <a:rPr lang="en-US" smtClean="0"/>
              <a:t>7</a:t>
            </a:fld>
            <a:endParaRPr lang="en-US"/>
          </a:p>
        </p:txBody>
      </p:sp>
    </p:spTree>
    <p:extLst>
      <p:ext uri="{BB962C8B-B14F-4D97-AF65-F5344CB8AC3E}">
        <p14:creationId xmlns:p14="http://schemas.microsoft.com/office/powerpoint/2010/main" val="204441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none" kern="100">
                <a:solidFill>
                  <a:srgbClr val="467886"/>
                </a:solidFill>
                <a:effectLst/>
                <a:latin typeface="Aptos" panose="020B0004020202020204" pitchFamily="34" charset="0"/>
                <a:cs typeface="Times New Roman" panose="02020603050405020304" pitchFamily="18" charset="0"/>
              </a:rPr>
              <a:t>Templates and tools are available from </a:t>
            </a:r>
            <a:r>
              <a:rPr lang="en-AU"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a:p>
          <a:p>
            <a:r>
              <a:rPr lang="en-US" u="none"/>
              <a:t>Contact </a:t>
            </a:r>
            <a:r>
              <a:rPr lang="en-US" u="none" err="1"/>
              <a:t>education@australiangenomics.org.au</a:t>
            </a:r>
            <a:r>
              <a:rPr lang="en-US" u="none"/>
              <a:t> </a:t>
            </a:r>
          </a:p>
          <a:p>
            <a:endParaRPr lang="en-US"/>
          </a:p>
        </p:txBody>
      </p:sp>
      <p:sp>
        <p:nvSpPr>
          <p:cNvPr id="4" name="Slide Number Placeholder 3"/>
          <p:cNvSpPr>
            <a:spLocks noGrp="1"/>
          </p:cNvSpPr>
          <p:nvPr>
            <p:ph type="sldNum" sz="quarter" idx="5"/>
          </p:nvPr>
        </p:nvSpPr>
        <p:spPr/>
        <p:txBody>
          <a:bodyPr/>
          <a:lstStyle/>
          <a:p>
            <a:fld id="{38FFC462-7CA4-9741-8894-11AE30325A5F}" type="slidenum">
              <a:rPr lang="en-US" smtClean="0"/>
              <a:t>8</a:t>
            </a:fld>
            <a:endParaRPr lang="en-US"/>
          </a:p>
        </p:txBody>
      </p:sp>
    </p:spTree>
    <p:extLst>
      <p:ext uri="{BB962C8B-B14F-4D97-AF65-F5344CB8AC3E}">
        <p14:creationId xmlns:p14="http://schemas.microsoft.com/office/powerpoint/2010/main" val="248410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AU" sz="1200" b="0" i="0" u="none" strike="noStrike">
                <a:solidFill>
                  <a:srgbClr val="000000"/>
                </a:solidFill>
                <a:effectLst/>
                <a:latin typeface="Arial" panose="020B0604020202020204" pitchFamily="34" charset="0"/>
              </a:rPr>
              <a:t>Evaluation of the immediate outcomes of a genomics education intervention focuses on the program’s </a:t>
            </a:r>
            <a:r>
              <a:rPr lang="en-AU" sz="1200" b="1" i="0" u="none" strike="noStrike">
                <a:solidFill>
                  <a:srgbClr val="000000"/>
                </a:solidFill>
                <a:effectLst/>
                <a:latin typeface="Arial" panose="020B0604020202020204" pitchFamily="34" charset="0"/>
              </a:rPr>
              <a:t>immediate impact. </a:t>
            </a:r>
          </a:p>
          <a:p>
            <a:pPr rtl="0">
              <a:spcBef>
                <a:spcPts val="0"/>
              </a:spcBef>
              <a:spcAft>
                <a:spcPts val="0"/>
              </a:spcAft>
            </a:pPr>
            <a:endParaRPr lang="en-AU" sz="1200" b="1" i="0" u="none" strike="noStrike">
              <a:solidFill>
                <a:srgbClr val="000000"/>
              </a:solidFill>
              <a:effectLst/>
              <a:latin typeface="Arial" panose="020B0604020202020204" pitchFamily="34" charset="0"/>
            </a:endParaRPr>
          </a:p>
          <a:p>
            <a:pPr rtl="0">
              <a:spcBef>
                <a:spcPts val="0"/>
              </a:spcBef>
              <a:spcAft>
                <a:spcPts val="0"/>
              </a:spcAft>
            </a:pPr>
            <a:r>
              <a:rPr lang="en-AU" sz="1200" b="0" i="0" u="none" strike="noStrike">
                <a:solidFill>
                  <a:srgbClr val="000000"/>
                </a:solidFill>
                <a:effectLst/>
                <a:latin typeface="Arial" panose="020B0604020202020204" pitchFamily="34" charset="0"/>
              </a:rPr>
              <a:t>Immediate outcomes may include </a:t>
            </a:r>
            <a:r>
              <a:rPr lang="en-AU" sz="1200" b="1" i="0" u="none" strike="noStrike">
                <a:solidFill>
                  <a:srgbClr val="000000"/>
                </a:solidFill>
                <a:effectLst/>
                <a:latin typeface="Arial" panose="020B0604020202020204" pitchFamily="34" charset="0"/>
              </a:rPr>
              <a:t>change in knowledge</a:t>
            </a:r>
            <a:r>
              <a:rPr lang="en-AU" sz="1200" b="0" i="0" u="none" strike="noStrike">
                <a:solidFill>
                  <a:srgbClr val="000000"/>
                </a:solidFill>
                <a:effectLst/>
                <a:latin typeface="Arial" panose="020B0604020202020204" pitchFamily="34" charset="0"/>
              </a:rPr>
              <a:t> (including knowing  how to apply knowledge or a skill), </a:t>
            </a:r>
            <a:r>
              <a:rPr lang="en-AU" sz="1200" b="1" i="0" u="none" strike="noStrike">
                <a:solidFill>
                  <a:srgbClr val="000000"/>
                </a:solidFill>
                <a:effectLst/>
                <a:latin typeface="Arial" panose="020B0604020202020204" pitchFamily="34" charset="0"/>
              </a:rPr>
              <a:t>perceived attitudes and confidence. </a:t>
            </a:r>
            <a:endParaRPr lang="en-AU" b="0">
              <a:effectLst/>
            </a:endParaRPr>
          </a:p>
          <a:p>
            <a:pPr rtl="0">
              <a:spcBef>
                <a:spcPts val="0"/>
              </a:spcBef>
              <a:spcAft>
                <a:spcPts val="0"/>
              </a:spcAft>
            </a:pPr>
            <a:br>
              <a:rPr lang="en-AU"/>
            </a:br>
            <a:r>
              <a:rPr lang="en-AU" sz="1200" b="0" i="1" u="none" strike="noStrike">
                <a:solidFill>
                  <a:srgbClr val="000000"/>
                </a:solidFill>
                <a:effectLst/>
                <a:latin typeface="Arial" panose="020B0604020202020204" pitchFamily="34" charset="0"/>
              </a:rPr>
              <a:t>Immediate doesn’t always refer to ‘immediately after the intervention’:</a:t>
            </a:r>
            <a:endParaRPr lang="en-AU" b="0">
              <a:effectLst/>
            </a:endParaRPr>
          </a:p>
          <a:p>
            <a:pPr rtl="0">
              <a:spcBef>
                <a:spcPts val="0"/>
              </a:spcBef>
              <a:spcAft>
                <a:spcPts val="0"/>
              </a:spcAft>
            </a:pPr>
            <a:r>
              <a:rPr lang="en-AU" sz="1200" b="0" i="0" u="none" strike="noStrike">
                <a:solidFill>
                  <a:srgbClr val="000000"/>
                </a:solidFill>
                <a:effectLst/>
                <a:latin typeface="Arial" panose="020B0604020202020204" pitchFamily="34" charset="0"/>
              </a:rPr>
              <a:t>Within immediate impact, you can assess if genomic knowledge, skills, attitudes and confidence have been </a:t>
            </a:r>
            <a:r>
              <a:rPr lang="en-AU" sz="1200" b="1" i="0" u="none" strike="noStrike">
                <a:solidFill>
                  <a:srgbClr val="000000"/>
                </a:solidFill>
                <a:effectLst/>
                <a:latin typeface="Arial" panose="020B0604020202020204" pitchFamily="34" charset="0"/>
              </a:rPr>
              <a:t>gained</a:t>
            </a:r>
            <a:r>
              <a:rPr lang="en-AU" sz="1200" b="0" i="0" u="none" strike="noStrike">
                <a:solidFill>
                  <a:srgbClr val="000000"/>
                </a:solidFill>
                <a:effectLst/>
                <a:latin typeface="Arial" panose="020B0604020202020204" pitchFamily="34" charset="0"/>
              </a:rPr>
              <a:t>, </a:t>
            </a:r>
            <a:r>
              <a:rPr lang="en-AU" sz="1200" b="1" i="0" u="none" strike="noStrike">
                <a:solidFill>
                  <a:srgbClr val="000000"/>
                </a:solidFill>
                <a:effectLst/>
                <a:latin typeface="Arial" panose="020B0604020202020204" pitchFamily="34" charset="0"/>
              </a:rPr>
              <a:t>retained over time</a:t>
            </a:r>
            <a:r>
              <a:rPr lang="en-AU" sz="1200" b="0" i="0" u="none" strike="noStrike">
                <a:solidFill>
                  <a:srgbClr val="000000"/>
                </a:solidFill>
                <a:effectLst/>
                <a:latin typeface="Arial" panose="020B0604020202020204" pitchFamily="34" charset="0"/>
              </a:rPr>
              <a:t> and/or gained </a:t>
            </a:r>
            <a:r>
              <a:rPr lang="en-AU" sz="1200" b="1" i="0" u="none" strike="noStrike">
                <a:solidFill>
                  <a:srgbClr val="000000"/>
                </a:solidFill>
                <a:effectLst/>
                <a:latin typeface="Arial" panose="020B0604020202020204" pitchFamily="34" charset="0"/>
              </a:rPr>
              <a:t>in comparison with a control group</a:t>
            </a:r>
            <a:r>
              <a:rPr lang="en-AU" sz="1200" b="0" i="0" u="none" strike="noStrike">
                <a:solidFill>
                  <a:srgbClr val="000000"/>
                </a:solidFill>
                <a:effectLst/>
                <a:latin typeface="Arial" panose="020B0604020202020204" pitchFamily="34" charset="0"/>
              </a:rPr>
              <a:t> (not getting the intervention, having the intervention later, or having a different intervention).</a:t>
            </a:r>
            <a:endParaRPr lang="en-AU" b="0">
              <a:effectLst/>
            </a:endParaRPr>
          </a:p>
          <a:p>
            <a:pPr rtl="0">
              <a:spcBef>
                <a:spcPts val="0"/>
              </a:spcBef>
              <a:spcAft>
                <a:spcPts val="0"/>
              </a:spcAft>
            </a:pPr>
            <a:br>
              <a:rPr lang="en-AU" b="0">
                <a:effectLst/>
              </a:rPr>
            </a:br>
            <a:r>
              <a:rPr lang="en-AU" sz="1200" b="0" i="1" u="none" strike="noStrike">
                <a:solidFill>
                  <a:srgbClr val="000000"/>
                </a:solidFill>
                <a:effectLst/>
                <a:latin typeface="Arial" panose="020B0604020202020204" pitchFamily="34" charset="0"/>
              </a:rPr>
              <a:t>Question/scales for immediate outcomes are highly variable</a:t>
            </a:r>
            <a:endParaRPr lang="en-AU" b="0">
              <a:effectLst/>
            </a:endParaRPr>
          </a:p>
          <a:p>
            <a:pPr rtl="0">
              <a:spcBef>
                <a:spcPts val="0"/>
              </a:spcBef>
              <a:spcAft>
                <a:spcPts val="0"/>
              </a:spcAft>
            </a:pPr>
            <a:r>
              <a:rPr lang="en-AU" sz="1200" b="0" i="0" u="none" strike="noStrike">
                <a:solidFill>
                  <a:srgbClr val="000000"/>
                </a:solidFill>
                <a:effectLst/>
                <a:latin typeface="Arial" panose="020B0604020202020204" pitchFamily="34" charset="0"/>
              </a:rPr>
              <a:t>Questions/tasks used to assess participants’ knowledge, skills, attitudes and confidence can be highly variable, depending on the audience, context and the emphasis of the study. Participants can be asked to rate or report on their own level of knowledge or capability rather than be assessed.</a:t>
            </a:r>
            <a:endParaRPr lang="en-AU" b="0">
              <a:effectLst/>
            </a:endParaRPr>
          </a:p>
          <a:p>
            <a:pPr rtl="0">
              <a:spcBef>
                <a:spcPts val="0"/>
              </a:spcBef>
              <a:spcAft>
                <a:spcPts val="0"/>
              </a:spcAft>
            </a:pPr>
            <a:br>
              <a:rPr lang="en-AU" b="0">
                <a:effectLst/>
              </a:rPr>
            </a:br>
            <a:r>
              <a:rPr lang="en-AU" sz="1200" b="0" i="1" u="none" strike="noStrike">
                <a:solidFill>
                  <a:srgbClr val="000000"/>
                </a:solidFill>
                <a:effectLst/>
                <a:latin typeface="Arial" panose="020B0604020202020204" pitchFamily="34" charset="0"/>
              </a:rPr>
              <a:t>Immediate ‘skills’ developed are often ‘knowledge of how to do something’</a:t>
            </a:r>
            <a:endParaRPr lang="en-AU" b="0">
              <a:effectLst/>
            </a:endParaRPr>
          </a:p>
          <a:p>
            <a:pPr rtl="0">
              <a:spcBef>
                <a:spcPts val="0"/>
              </a:spcBef>
              <a:spcAft>
                <a:spcPts val="0"/>
              </a:spcAft>
            </a:pPr>
            <a:r>
              <a:rPr lang="en-AU" sz="1200" b="0" i="0" u="none" strike="noStrike">
                <a:solidFill>
                  <a:srgbClr val="000000"/>
                </a:solidFill>
                <a:effectLst/>
                <a:latin typeface="Arial" panose="020B0604020202020204" pitchFamily="34" charset="0"/>
              </a:rPr>
              <a:t>‘Skills’ are included here as immediate outcomes if you are considering </a:t>
            </a:r>
            <a:r>
              <a:rPr lang="en-AU" sz="1200" b="1" i="0" u="none" strike="noStrike">
                <a:solidFill>
                  <a:srgbClr val="000000"/>
                </a:solidFill>
                <a:effectLst/>
                <a:latin typeface="Arial" panose="020B0604020202020204" pitchFamily="34" charset="0"/>
              </a:rPr>
              <a:t>how to perform a genomics-related activity</a:t>
            </a:r>
            <a:r>
              <a:rPr lang="en-AU" sz="1200" b="0" i="0" u="none" strike="noStrike">
                <a:solidFill>
                  <a:srgbClr val="000000"/>
                </a:solidFill>
                <a:effectLst/>
                <a:latin typeface="Arial" panose="020B0604020202020204" pitchFamily="34" charset="0"/>
              </a:rPr>
              <a:t> in a simulated environment or in response to a scenario. In this case, you are evaluating knowledge of </a:t>
            </a:r>
            <a:r>
              <a:rPr lang="en-AU" sz="1200" b="1" i="0" u="none" strike="noStrike">
                <a:solidFill>
                  <a:srgbClr val="000000"/>
                </a:solidFill>
                <a:effectLst/>
                <a:latin typeface="Arial" panose="020B0604020202020204" pitchFamily="34" charset="0"/>
              </a:rPr>
              <a:t>how to apply a genomic theory or skill</a:t>
            </a:r>
            <a:r>
              <a:rPr lang="en-AU" sz="1200" b="0" i="0" u="none" strike="noStrike">
                <a:solidFill>
                  <a:srgbClr val="000000"/>
                </a:solidFill>
                <a:effectLst/>
                <a:latin typeface="Arial" panose="020B0604020202020204" pitchFamily="34" charset="0"/>
              </a:rPr>
              <a:t>, which could be called procedural knowledge. </a:t>
            </a:r>
            <a:endParaRPr lang="en-AU" b="0">
              <a:effectLst/>
            </a:endParaRPr>
          </a:p>
          <a:p>
            <a:pPr rtl="0">
              <a:spcBef>
                <a:spcPts val="0"/>
              </a:spcBef>
              <a:spcAft>
                <a:spcPts val="0"/>
              </a:spcAft>
            </a:pPr>
            <a:br>
              <a:rPr lang="en-AU" b="0">
                <a:effectLst/>
              </a:rPr>
            </a:br>
            <a:r>
              <a:rPr lang="en-AU" sz="1200" b="0" i="0" u="none" strike="noStrike">
                <a:solidFill>
                  <a:srgbClr val="000000"/>
                </a:solidFill>
                <a:effectLst/>
                <a:latin typeface="Arial" panose="020B0604020202020204" pitchFamily="34" charset="0"/>
              </a:rPr>
              <a:t>Skills can be assessed through</a:t>
            </a:r>
            <a:endParaRPr lang="en-AU" b="0">
              <a:effectLst/>
            </a:endParaRP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offline/online case-based scenarios relevant to the learning outcomes;</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interpreting a sample genetic/genomic test report</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in-person case-based scenarios, observational checklists, or expert coding of transcripts</a:t>
            </a:r>
          </a:p>
          <a:p>
            <a:pPr rtl="0" fontAlgn="base">
              <a:spcBef>
                <a:spcPts val="0"/>
              </a:spcBef>
              <a:spcAft>
                <a:spcPts val="0"/>
              </a:spcAft>
              <a:buFont typeface="Arial" panose="020B0604020202020204" pitchFamily="34" charset="0"/>
              <a:buChar char="•"/>
            </a:pPr>
            <a:r>
              <a:rPr lang="en-AU" sz="1200" b="0" i="0" u="none" strike="noStrike">
                <a:solidFill>
                  <a:srgbClr val="000000"/>
                </a:solidFill>
                <a:effectLst/>
                <a:latin typeface="Arial" panose="020B0604020202020204" pitchFamily="34" charset="0"/>
              </a:rPr>
              <a:t>in-person consultation observation</a:t>
            </a:r>
            <a:br>
              <a:rPr lang="en-AU" sz="1200" b="0" i="0" u="none" strike="noStrike">
                <a:solidFill>
                  <a:srgbClr val="000000"/>
                </a:solidFill>
                <a:effectLst/>
                <a:latin typeface="Arial" panose="020B0604020202020204" pitchFamily="34" charset="0"/>
              </a:rPr>
            </a:br>
            <a:br>
              <a:rPr lang="en-AU" sz="1200" b="0" i="0" u="none" strike="noStrike">
                <a:solidFill>
                  <a:srgbClr val="000000"/>
                </a:solidFill>
                <a:effectLst/>
                <a:latin typeface="Arial" panose="020B0604020202020204" pitchFamily="34" charset="0"/>
              </a:rPr>
            </a:br>
            <a:endParaRPr lang="en-AU" sz="1200" b="0" i="0" u="none" strike="noStrike">
              <a:solidFill>
                <a:srgbClr val="000000"/>
              </a:solidFill>
              <a:effectLst/>
              <a:latin typeface="Arial" panose="020B0604020202020204" pitchFamily="34" charset="0"/>
            </a:endParaRPr>
          </a:p>
          <a:p>
            <a:pPr rtl="0">
              <a:spcBef>
                <a:spcPts val="0"/>
              </a:spcBef>
              <a:spcAft>
                <a:spcPts val="0"/>
              </a:spcAft>
            </a:pPr>
            <a:r>
              <a:rPr lang="en-AU" sz="1200" b="0" i="0" u="none" strike="noStrike">
                <a:solidFill>
                  <a:srgbClr val="000000"/>
                </a:solidFill>
                <a:effectLst/>
                <a:latin typeface="Arial" panose="020B0604020202020204" pitchFamily="34" charset="0"/>
              </a:rPr>
              <a:t>**If you are evaluating a skill ‘in practice’ then please proceed to Intermediate outcomes.</a:t>
            </a:r>
            <a:endParaRPr lang="en-AU" b="0">
              <a:effectLst/>
            </a:endParaRPr>
          </a:p>
          <a:p>
            <a:br>
              <a:rPr lang="en-AU"/>
            </a:br>
            <a:endParaRPr lang="en-US"/>
          </a:p>
        </p:txBody>
      </p:sp>
      <p:sp>
        <p:nvSpPr>
          <p:cNvPr id="4" name="Slide Number Placeholder 3"/>
          <p:cNvSpPr>
            <a:spLocks noGrp="1"/>
          </p:cNvSpPr>
          <p:nvPr>
            <p:ph type="sldNum" sz="quarter" idx="5"/>
          </p:nvPr>
        </p:nvSpPr>
        <p:spPr/>
        <p:txBody>
          <a:bodyPr/>
          <a:lstStyle/>
          <a:p>
            <a:fld id="{38FFC462-7CA4-9741-8894-11AE30325A5F}" type="slidenum">
              <a:rPr lang="en-US" smtClean="0"/>
              <a:t>9</a:t>
            </a:fld>
            <a:endParaRPr lang="en-US"/>
          </a:p>
        </p:txBody>
      </p:sp>
    </p:spTree>
    <p:extLst>
      <p:ext uri="{BB962C8B-B14F-4D97-AF65-F5344CB8AC3E}">
        <p14:creationId xmlns:p14="http://schemas.microsoft.com/office/powerpoint/2010/main" val="305595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DB6B-A373-B4AD-4EFC-C0F19FD2193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F022062-3E3C-AEB9-0D3F-C16BCDDE97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0A58EBA-4849-5D15-7E5E-257A7705C247}"/>
              </a:ext>
            </a:extLst>
          </p:cNvPr>
          <p:cNvSpPr>
            <a:spLocks noGrp="1"/>
          </p:cNvSpPr>
          <p:nvPr>
            <p:ph type="dt" sz="half" idx="10"/>
          </p:nvPr>
        </p:nvSpPr>
        <p:spPr/>
        <p:txBody>
          <a:bodyPr/>
          <a:lstStyle/>
          <a:p>
            <a:fld id="{90AA0606-4C33-284D-806E-F40A0FCC021A}" type="datetimeFigureOut">
              <a:rPr lang="en-US" smtClean="0"/>
              <a:t>4/5/24</a:t>
            </a:fld>
            <a:endParaRPr lang="en-US"/>
          </a:p>
        </p:txBody>
      </p:sp>
      <p:sp>
        <p:nvSpPr>
          <p:cNvPr id="5" name="Footer Placeholder 4">
            <a:extLst>
              <a:ext uri="{FF2B5EF4-FFF2-40B4-BE49-F238E27FC236}">
                <a16:creationId xmlns:a16="http://schemas.microsoft.com/office/drawing/2014/main" id="{82E8694B-D435-2F18-371C-286A33FD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E84C2-7221-ADDD-6529-1DBEF6EE4FA9}"/>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91693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056D-1D08-F005-7DEE-1223680EBA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2A0BAB-A3B2-D482-B49A-A4BCD68C30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E89B4E-F9C8-9884-5375-B8467CB3D55F}"/>
              </a:ext>
            </a:extLst>
          </p:cNvPr>
          <p:cNvSpPr>
            <a:spLocks noGrp="1"/>
          </p:cNvSpPr>
          <p:nvPr>
            <p:ph type="dt" sz="half" idx="10"/>
          </p:nvPr>
        </p:nvSpPr>
        <p:spPr/>
        <p:txBody>
          <a:bodyPr/>
          <a:lstStyle/>
          <a:p>
            <a:fld id="{90AA0606-4C33-284D-806E-F40A0FCC021A}" type="datetimeFigureOut">
              <a:rPr lang="en-US" smtClean="0"/>
              <a:t>4/5/24</a:t>
            </a:fld>
            <a:endParaRPr lang="en-US"/>
          </a:p>
        </p:txBody>
      </p:sp>
      <p:sp>
        <p:nvSpPr>
          <p:cNvPr id="5" name="Footer Placeholder 4">
            <a:extLst>
              <a:ext uri="{FF2B5EF4-FFF2-40B4-BE49-F238E27FC236}">
                <a16:creationId xmlns:a16="http://schemas.microsoft.com/office/drawing/2014/main" id="{37DE57DF-95D2-CBD3-B1E2-4122ECF14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ACD76-DF00-5B43-0BA8-91AF932D3C9F}"/>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178018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99940-91D7-34C8-4172-DCCA409442A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F45004-A7A2-CF60-C6BA-7B19CD44E9F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593DC-6518-1A61-3277-7AF939FB59FB}"/>
              </a:ext>
            </a:extLst>
          </p:cNvPr>
          <p:cNvSpPr>
            <a:spLocks noGrp="1"/>
          </p:cNvSpPr>
          <p:nvPr>
            <p:ph type="dt" sz="half" idx="10"/>
          </p:nvPr>
        </p:nvSpPr>
        <p:spPr/>
        <p:txBody>
          <a:bodyPr/>
          <a:lstStyle/>
          <a:p>
            <a:fld id="{90AA0606-4C33-284D-806E-F40A0FCC021A}" type="datetimeFigureOut">
              <a:rPr lang="en-US" smtClean="0"/>
              <a:t>4/5/24</a:t>
            </a:fld>
            <a:endParaRPr lang="en-US"/>
          </a:p>
        </p:txBody>
      </p:sp>
      <p:sp>
        <p:nvSpPr>
          <p:cNvPr id="5" name="Footer Placeholder 4">
            <a:extLst>
              <a:ext uri="{FF2B5EF4-FFF2-40B4-BE49-F238E27FC236}">
                <a16:creationId xmlns:a16="http://schemas.microsoft.com/office/drawing/2014/main" id="{CBE7FEBE-376C-7990-8DF8-E4429863E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C74E3-B224-C475-6260-D554CE7F8EA9}"/>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73892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CD69BD-219A-0C40-8974-FE83DBE56EBC}"/>
              </a:ext>
            </a:extLst>
          </p:cNvPr>
          <p:cNvSpPr/>
          <p:nvPr userDrawn="1"/>
        </p:nvSpPr>
        <p:spPr>
          <a:xfrm>
            <a:off x="9595326" y="6106596"/>
            <a:ext cx="1966007" cy="282129"/>
          </a:xfrm>
          <a:prstGeom prst="rect">
            <a:avLst/>
          </a:prstGeom>
        </p:spPr>
        <p:txBody>
          <a:bodyPr wrap="square">
            <a:spAutoFit/>
          </a:bodyPr>
          <a:lstStyle/>
          <a:p>
            <a:pPr algn="r">
              <a:lnSpc>
                <a:spcPct val="150000"/>
              </a:lnSpc>
            </a:pPr>
            <a:fld id="{78220B43-42EA-4A4C-86C8-A9F6FB6EA0CD}" type="slidenum">
              <a:rPr lang="en-AU" sz="900" b="1" smtClean="0">
                <a:solidFill>
                  <a:srgbClr val="F25A21"/>
                </a:solidFill>
                <a:effectLst/>
                <a:latin typeface="Avenir" pitchFamily="2" charset="0"/>
              </a:rPr>
              <a:t>‹#›</a:t>
            </a:fld>
            <a:endParaRPr lang="en-AU" sz="900" b="1">
              <a:solidFill>
                <a:srgbClr val="F25A21"/>
              </a:solidFill>
              <a:effectLst/>
              <a:latin typeface="Avenir" pitchFamily="2" charset="0"/>
            </a:endParaRPr>
          </a:p>
        </p:txBody>
      </p:sp>
    </p:spTree>
    <p:extLst>
      <p:ext uri="{BB962C8B-B14F-4D97-AF65-F5344CB8AC3E}">
        <p14:creationId xmlns:p14="http://schemas.microsoft.com/office/powerpoint/2010/main" val="174698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712E-5F71-C4F3-607D-2AD57E7A20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6A516A-0DB5-2953-2928-C2945CBC24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CD533E-D1A9-A498-0365-A59E8034508E}"/>
              </a:ext>
            </a:extLst>
          </p:cNvPr>
          <p:cNvSpPr>
            <a:spLocks noGrp="1"/>
          </p:cNvSpPr>
          <p:nvPr>
            <p:ph type="dt" sz="half" idx="10"/>
          </p:nvPr>
        </p:nvSpPr>
        <p:spPr/>
        <p:txBody>
          <a:bodyPr/>
          <a:lstStyle/>
          <a:p>
            <a:fld id="{90AA0606-4C33-284D-806E-F40A0FCC021A}" type="datetimeFigureOut">
              <a:rPr lang="en-US" smtClean="0"/>
              <a:t>4/5/24</a:t>
            </a:fld>
            <a:endParaRPr lang="en-US"/>
          </a:p>
        </p:txBody>
      </p:sp>
      <p:sp>
        <p:nvSpPr>
          <p:cNvPr id="5" name="Footer Placeholder 4">
            <a:extLst>
              <a:ext uri="{FF2B5EF4-FFF2-40B4-BE49-F238E27FC236}">
                <a16:creationId xmlns:a16="http://schemas.microsoft.com/office/drawing/2014/main" id="{8EEC40EA-CB3E-B0F0-B55C-A6B35B8BC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11A76-4E18-839A-3B5C-03D56345142B}"/>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54824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DFC8-0986-AB95-601B-FD0CADC6590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C7BB37B-7B79-12C2-9EE1-95097CFD0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AE15341-3429-C3F5-A29B-C6383B274552}"/>
              </a:ext>
            </a:extLst>
          </p:cNvPr>
          <p:cNvSpPr>
            <a:spLocks noGrp="1"/>
          </p:cNvSpPr>
          <p:nvPr>
            <p:ph type="dt" sz="half" idx="10"/>
          </p:nvPr>
        </p:nvSpPr>
        <p:spPr/>
        <p:txBody>
          <a:bodyPr/>
          <a:lstStyle/>
          <a:p>
            <a:fld id="{90AA0606-4C33-284D-806E-F40A0FCC021A}" type="datetimeFigureOut">
              <a:rPr lang="en-US" smtClean="0"/>
              <a:t>4/5/24</a:t>
            </a:fld>
            <a:endParaRPr lang="en-US"/>
          </a:p>
        </p:txBody>
      </p:sp>
      <p:sp>
        <p:nvSpPr>
          <p:cNvPr id="5" name="Footer Placeholder 4">
            <a:extLst>
              <a:ext uri="{FF2B5EF4-FFF2-40B4-BE49-F238E27FC236}">
                <a16:creationId xmlns:a16="http://schemas.microsoft.com/office/drawing/2014/main" id="{4E53072B-66E9-71BD-3D00-89E91F4FE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7A650-601C-2468-7BA1-9656F114AA8E}"/>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407448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A9A0-0029-4D9E-B90A-CBAA658F46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2044BA7-979A-4AC8-0348-C719BE46C5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D3AF060-8BCC-DB8C-B5E1-C552EB6503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00D2C1D-CD66-8C18-98C4-13751B3C99E2}"/>
              </a:ext>
            </a:extLst>
          </p:cNvPr>
          <p:cNvSpPr>
            <a:spLocks noGrp="1"/>
          </p:cNvSpPr>
          <p:nvPr>
            <p:ph type="dt" sz="half" idx="10"/>
          </p:nvPr>
        </p:nvSpPr>
        <p:spPr/>
        <p:txBody>
          <a:bodyPr/>
          <a:lstStyle/>
          <a:p>
            <a:fld id="{90AA0606-4C33-284D-806E-F40A0FCC021A}" type="datetimeFigureOut">
              <a:rPr lang="en-US" smtClean="0"/>
              <a:t>4/5/24</a:t>
            </a:fld>
            <a:endParaRPr lang="en-US"/>
          </a:p>
        </p:txBody>
      </p:sp>
      <p:sp>
        <p:nvSpPr>
          <p:cNvPr id="6" name="Footer Placeholder 5">
            <a:extLst>
              <a:ext uri="{FF2B5EF4-FFF2-40B4-BE49-F238E27FC236}">
                <a16:creationId xmlns:a16="http://schemas.microsoft.com/office/drawing/2014/main" id="{8348E1F5-E49A-5E49-2F3A-5105414912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F2803-D841-634F-48BB-EE257066393B}"/>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53416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DDE-B34E-6F36-7E28-4B4910B4127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B7FEBD-B5FB-4374-B1EB-06AB29A8C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BCCF57-3682-3690-2403-488CEAF9BBC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6184595-BC43-4334-3737-AAFF230BEC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A4B97B-8EED-CDAC-A5AE-0916468086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2797857-CA1A-6009-5B56-E8012FAD48E8}"/>
              </a:ext>
            </a:extLst>
          </p:cNvPr>
          <p:cNvSpPr>
            <a:spLocks noGrp="1"/>
          </p:cNvSpPr>
          <p:nvPr>
            <p:ph type="dt" sz="half" idx="10"/>
          </p:nvPr>
        </p:nvSpPr>
        <p:spPr/>
        <p:txBody>
          <a:bodyPr/>
          <a:lstStyle/>
          <a:p>
            <a:fld id="{90AA0606-4C33-284D-806E-F40A0FCC021A}" type="datetimeFigureOut">
              <a:rPr lang="en-US" smtClean="0"/>
              <a:t>4/5/24</a:t>
            </a:fld>
            <a:endParaRPr lang="en-US"/>
          </a:p>
        </p:txBody>
      </p:sp>
      <p:sp>
        <p:nvSpPr>
          <p:cNvPr id="8" name="Footer Placeholder 7">
            <a:extLst>
              <a:ext uri="{FF2B5EF4-FFF2-40B4-BE49-F238E27FC236}">
                <a16:creationId xmlns:a16="http://schemas.microsoft.com/office/drawing/2014/main" id="{6BDF24E6-86AF-49D2-680B-E08E61E181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A944CD-89C7-7751-426B-DA07B0CE9EED}"/>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82142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31EB-557D-9080-091E-B1FCBA39DAA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952E0A7-3810-8DD3-7C7C-085F9F838898}"/>
              </a:ext>
            </a:extLst>
          </p:cNvPr>
          <p:cNvSpPr>
            <a:spLocks noGrp="1"/>
          </p:cNvSpPr>
          <p:nvPr>
            <p:ph type="dt" sz="half" idx="10"/>
          </p:nvPr>
        </p:nvSpPr>
        <p:spPr/>
        <p:txBody>
          <a:bodyPr/>
          <a:lstStyle/>
          <a:p>
            <a:fld id="{90AA0606-4C33-284D-806E-F40A0FCC021A}" type="datetimeFigureOut">
              <a:rPr lang="en-US" smtClean="0"/>
              <a:t>4/5/24</a:t>
            </a:fld>
            <a:endParaRPr lang="en-US"/>
          </a:p>
        </p:txBody>
      </p:sp>
      <p:sp>
        <p:nvSpPr>
          <p:cNvPr id="4" name="Footer Placeholder 3">
            <a:extLst>
              <a:ext uri="{FF2B5EF4-FFF2-40B4-BE49-F238E27FC236}">
                <a16:creationId xmlns:a16="http://schemas.microsoft.com/office/drawing/2014/main" id="{8992540A-6084-FB7A-1D12-B4462A226B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2D4565-C49F-239C-650A-9B84BF52FACE}"/>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296352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269700-C174-179D-F91B-702F239565ED}"/>
              </a:ext>
            </a:extLst>
          </p:cNvPr>
          <p:cNvSpPr>
            <a:spLocks noGrp="1"/>
          </p:cNvSpPr>
          <p:nvPr>
            <p:ph type="dt" sz="half" idx="10"/>
          </p:nvPr>
        </p:nvSpPr>
        <p:spPr/>
        <p:txBody>
          <a:bodyPr/>
          <a:lstStyle/>
          <a:p>
            <a:fld id="{90AA0606-4C33-284D-806E-F40A0FCC021A}" type="datetimeFigureOut">
              <a:rPr lang="en-US" smtClean="0"/>
              <a:t>4/5/24</a:t>
            </a:fld>
            <a:endParaRPr lang="en-US"/>
          </a:p>
        </p:txBody>
      </p:sp>
      <p:sp>
        <p:nvSpPr>
          <p:cNvPr id="3" name="Footer Placeholder 2">
            <a:extLst>
              <a:ext uri="{FF2B5EF4-FFF2-40B4-BE49-F238E27FC236}">
                <a16:creationId xmlns:a16="http://schemas.microsoft.com/office/drawing/2014/main" id="{B55C727B-2E0F-1C4E-6180-C6D152A13D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EB5AB-52EF-9279-A06D-9C5FDB5D8483}"/>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414700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B85D-0543-5898-DCE5-5C854EDF3A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43C7A2-71C5-9C25-5D96-29F208C3D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18498B-9481-C3FC-5B8B-AA89FB77E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8C0EA0-1472-AA5E-A26F-FDEDCE4CB971}"/>
              </a:ext>
            </a:extLst>
          </p:cNvPr>
          <p:cNvSpPr>
            <a:spLocks noGrp="1"/>
          </p:cNvSpPr>
          <p:nvPr>
            <p:ph type="dt" sz="half" idx="10"/>
          </p:nvPr>
        </p:nvSpPr>
        <p:spPr/>
        <p:txBody>
          <a:bodyPr/>
          <a:lstStyle/>
          <a:p>
            <a:fld id="{90AA0606-4C33-284D-806E-F40A0FCC021A}" type="datetimeFigureOut">
              <a:rPr lang="en-US" smtClean="0"/>
              <a:t>4/5/24</a:t>
            </a:fld>
            <a:endParaRPr lang="en-US"/>
          </a:p>
        </p:txBody>
      </p:sp>
      <p:sp>
        <p:nvSpPr>
          <p:cNvPr id="6" name="Footer Placeholder 5">
            <a:extLst>
              <a:ext uri="{FF2B5EF4-FFF2-40B4-BE49-F238E27FC236}">
                <a16:creationId xmlns:a16="http://schemas.microsoft.com/office/drawing/2014/main" id="{D206F770-EFE3-69D0-9E2F-21F4153D6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4B3AF-9B6A-D080-79ED-A921F148EF69}"/>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215373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C91B-FFA1-3928-B658-FF70112610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BCD6A23-CE23-43EC-FBD4-C689F5970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CB4678-973D-4569-8064-ECFC4096B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447415-53F2-68BD-989A-EDE18357708C}"/>
              </a:ext>
            </a:extLst>
          </p:cNvPr>
          <p:cNvSpPr>
            <a:spLocks noGrp="1"/>
          </p:cNvSpPr>
          <p:nvPr>
            <p:ph type="dt" sz="half" idx="10"/>
          </p:nvPr>
        </p:nvSpPr>
        <p:spPr/>
        <p:txBody>
          <a:bodyPr/>
          <a:lstStyle/>
          <a:p>
            <a:fld id="{90AA0606-4C33-284D-806E-F40A0FCC021A}" type="datetimeFigureOut">
              <a:rPr lang="en-US" smtClean="0"/>
              <a:t>4/5/24</a:t>
            </a:fld>
            <a:endParaRPr lang="en-US"/>
          </a:p>
        </p:txBody>
      </p:sp>
      <p:sp>
        <p:nvSpPr>
          <p:cNvPr id="6" name="Footer Placeholder 5">
            <a:extLst>
              <a:ext uri="{FF2B5EF4-FFF2-40B4-BE49-F238E27FC236}">
                <a16:creationId xmlns:a16="http://schemas.microsoft.com/office/drawing/2014/main" id="{C516F343-21F2-AE3D-A3AC-3C2FF5F82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B9F21-8BF9-5E23-4D74-60CF97157AE4}"/>
              </a:ext>
            </a:extLst>
          </p:cNvPr>
          <p:cNvSpPr>
            <a:spLocks noGrp="1"/>
          </p:cNvSpPr>
          <p:nvPr>
            <p:ph type="sldNum" sz="quarter" idx="12"/>
          </p:nvPr>
        </p:nvSpPr>
        <p:spPr/>
        <p:txBody>
          <a:bodyPr/>
          <a:lstStyle/>
          <a:p>
            <a:fld id="{388CDB0E-5EA8-F14A-B78E-047E5E981B28}" type="slidenum">
              <a:rPr lang="en-US" smtClean="0"/>
              <a:t>‹#›</a:t>
            </a:fld>
            <a:endParaRPr lang="en-US"/>
          </a:p>
        </p:txBody>
      </p:sp>
    </p:spTree>
    <p:extLst>
      <p:ext uri="{BB962C8B-B14F-4D97-AF65-F5344CB8AC3E}">
        <p14:creationId xmlns:p14="http://schemas.microsoft.com/office/powerpoint/2010/main" val="230602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B4904-296B-7687-C98A-48EAC6517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9C5171-28C3-012C-5FA7-C771C46B6B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9B0641-8B96-5B3E-FC51-DD958D49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A0606-4C33-284D-806E-F40A0FCC021A}" type="datetimeFigureOut">
              <a:rPr lang="en-US" smtClean="0"/>
              <a:t>4/5/24</a:t>
            </a:fld>
            <a:endParaRPr lang="en-US"/>
          </a:p>
        </p:txBody>
      </p:sp>
      <p:sp>
        <p:nvSpPr>
          <p:cNvPr id="5" name="Footer Placeholder 4">
            <a:extLst>
              <a:ext uri="{FF2B5EF4-FFF2-40B4-BE49-F238E27FC236}">
                <a16:creationId xmlns:a16="http://schemas.microsoft.com/office/drawing/2014/main" id="{59F40EEB-FB92-E3BC-D7F6-AE6B9C17D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31218-902A-8003-1057-67D9362D5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CDB0E-5EA8-F14A-B78E-047E5E981B28}" type="slidenum">
              <a:rPr lang="en-US" smtClean="0"/>
              <a:t>‹#›</a:t>
            </a:fld>
            <a:endParaRPr lang="en-US"/>
          </a:p>
        </p:txBody>
      </p:sp>
    </p:spTree>
    <p:extLst>
      <p:ext uri="{BB962C8B-B14F-4D97-AF65-F5344CB8AC3E}">
        <p14:creationId xmlns:p14="http://schemas.microsoft.com/office/powerpoint/2010/main" val="408012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ifs.gov.au/sites/default/files/publication-documents/2006_planning_and_evaluation_step_by_step_0.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CuMi6lQ3dBZjkmsVXBfx9IrHh5Wq_WtrSatjuNrLNPw/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australiangenomics.org.au/categories/workforce-educatio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51BCD9-8FB3-E145-B561-9197FE0F4006}"/>
              </a:ext>
            </a:extLst>
          </p:cNvPr>
          <p:cNvSpPr>
            <a:spLocks noGrp="1"/>
          </p:cNvSpPr>
          <p:nvPr>
            <p:ph sz="quarter" idx="4294967295"/>
          </p:nvPr>
        </p:nvSpPr>
        <p:spPr>
          <a:xfrm>
            <a:off x="677333" y="907899"/>
            <a:ext cx="10944824" cy="5101014"/>
          </a:xfrm>
          <a:prstGeom prst="rect">
            <a:avLst/>
          </a:prstGeom>
        </p:spPr>
        <p:txBody>
          <a:bodyPr vert="horz" lIns="91440" tIns="45720" rIns="91440" bIns="45720" rtlCol="0" anchor="t">
            <a:normAutofit fontScale="77500" lnSpcReduction="20000"/>
          </a:bodyPr>
          <a:lstStyle/>
          <a:p>
            <a:pPr marL="0" indent="0">
              <a:lnSpc>
                <a:spcPct val="120000"/>
              </a:lnSpc>
              <a:spcBef>
                <a:spcPts val="0"/>
              </a:spcBef>
              <a:buNone/>
            </a:pPr>
            <a:r>
              <a:rPr lang="en-AU" sz="1800" b="1" i="1" dirty="0">
                <a:latin typeface="Arial"/>
                <a:cs typeface="Arial"/>
              </a:rPr>
              <a:t>One of the challenges to ensuring effective genomics education is the lack of needs assessments and evaluation of </a:t>
            </a:r>
            <a:br>
              <a:rPr lang="en-AU" sz="1800" b="1" i="1" dirty="0">
                <a:latin typeface="Arial"/>
                <a:cs typeface="Arial"/>
              </a:rPr>
            </a:br>
            <a:r>
              <a:rPr lang="en-AU" sz="1800" b="1" i="1" dirty="0">
                <a:latin typeface="Arial"/>
                <a:cs typeface="Arial"/>
              </a:rPr>
              <a:t>education interventions. We developed this evaluation framework</a:t>
            </a:r>
            <a:r>
              <a:rPr lang="en-AU" sz="1800" b="1" i="1" baseline="30000" dirty="0">
                <a:latin typeface="Arial"/>
                <a:cs typeface="Arial"/>
              </a:rPr>
              <a:t>1</a:t>
            </a:r>
            <a:r>
              <a:rPr lang="en-AU" sz="1800" b="1" i="1" dirty="0">
                <a:latin typeface="Arial"/>
                <a:cs typeface="Arial"/>
              </a:rPr>
              <a:t> and companion tool to address this challenge. </a:t>
            </a:r>
          </a:p>
          <a:p>
            <a:pPr marL="0" indent="0">
              <a:lnSpc>
                <a:spcPct val="120000"/>
              </a:lnSpc>
              <a:spcBef>
                <a:spcPts val="0"/>
              </a:spcBef>
              <a:buNone/>
            </a:pPr>
            <a:endParaRPr lang="en-AU" sz="1600" dirty="0"/>
          </a:p>
          <a:p>
            <a:pPr marL="0" indent="0">
              <a:lnSpc>
                <a:spcPct val="120000"/>
              </a:lnSpc>
              <a:spcBef>
                <a:spcPts val="0"/>
              </a:spcBef>
              <a:buNone/>
            </a:pPr>
            <a:r>
              <a:rPr lang="en-AU" sz="1600" dirty="0">
                <a:latin typeface="Arial" panose="020B0604020202020204" pitchFamily="34" charset="0"/>
                <a:cs typeface="Arial" panose="020B0604020202020204" pitchFamily="34" charset="0"/>
              </a:rPr>
              <a:t>Some key questions you might consider when conducting an evaluation:</a:t>
            </a:r>
            <a:br>
              <a:rPr lang="en-AU" sz="1600" dirty="0">
                <a:latin typeface="Arial" panose="020B0604020202020204" pitchFamily="34" charset="0"/>
                <a:cs typeface="Arial" panose="020B0604020202020204" pitchFamily="34" charset="0"/>
              </a:rPr>
            </a:br>
            <a:br>
              <a:rPr lang="en-AU" sz="1600" dirty="0">
                <a:latin typeface="Arial" panose="020B0604020202020204" pitchFamily="34" charset="0"/>
                <a:cs typeface="Arial" panose="020B0604020202020204" pitchFamily="34" charset="0"/>
              </a:rPr>
            </a:br>
            <a:endParaRPr lang="en-AU" sz="1600" dirty="0">
              <a:latin typeface="Arial" panose="020B0604020202020204" pitchFamily="34" charset="0"/>
              <a:cs typeface="Arial" panose="020B0604020202020204" pitchFamily="34" charset="0"/>
            </a:endParaRPr>
          </a:p>
          <a:p>
            <a:pPr marL="0" indent="0">
              <a:lnSpc>
                <a:spcPct val="120000"/>
              </a:lnSpc>
              <a:spcBef>
                <a:spcPts val="0"/>
              </a:spcBef>
              <a:buNone/>
            </a:pPr>
            <a:endParaRPr lang="en-AU" sz="2000" dirty="0">
              <a:latin typeface="Arial" panose="020B0604020202020204" pitchFamily="34" charset="0"/>
              <a:cs typeface="Arial" panose="020B0604020202020204" pitchFamily="34" charset="0"/>
              <a:sym typeface="Wingdings" pitchFamily="2" charset="2"/>
            </a:endParaRPr>
          </a:p>
          <a:p>
            <a:pPr marL="0" indent="0">
              <a:lnSpc>
                <a:spcPct val="120000"/>
              </a:lnSpc>
              <a:spcBef>
                <a:spcPts val="0"/>
              </a:spcBef>
              <a:buNone/>
            </a:pPr>
            <a:endParaRPr lang="en-AU" sz="2000" dirty="0">
              <a:latin typeface="Arial" panose="020B0604020202020204" pitchFamily="34" charset="0"/>
              <a:cs typeface="Arial" panose="020B0604020202020204" pitchFamily="34" charset="0"/>
              <a:sym typeface="Wingdings" pitchFamily="2" charset="2"/>
            </a:endParaRPr>
          </a:p>
          <a:p>
            <a:pPr marL="0" indent="0">
              <a:lnSpc>
                <a:spcPct val="120000"/>
              </a:lnSpc>
              <a:spcBef>
                <a:spcPts val="0"/>
              </a:spcBef>
              <a:buNone/>
            </a:pPr>
            <a:endParaRPr lang="en-AU" sz="2000" b="1" i="1" dirty="0">
              <a:solidFill>
                <a:srgbClr val="000000"/>
              </a:solidFill>
              <a:latin typeface="Arial" panose="020B0604020202020204" pitchFamily="34" charset="0"/>
              <a:cs typeface="Arial" panose="020B0604020202020204" pitchFamily="34" charset="0"/>
            </a:endParaRPr>
          </a:p>
          <a:p>
            <a:pPr marL="0" indent="0" rtl="0">
              <a:lnSpc>
                <a:spcPct val="120000"/>
              </a:lnSpc>
              <a:spcBef>
                <a:spcPts val="0"/>
              </a:spcBef>
              <a:spcAft>
                <a:spcPts val="0"/>
              </a:spcAft>
              <a:buNone/>
            </a:pPr>
            <a:r>
              <a:rPr lang="en-AU" sz="1300" dirty="0">
                <a:solidFill>
                  <a:srgbClr val="000000"/>
                </a:solidFill>
                <a:latin typeface="Arial"/>
                <a:cs typeface="Arial"/>
              </a:rPr>
              <a:t>(adapted from Smart, J. (2020) Planning an evaluation: STEP BY STEP. The Australian Institute of Family Studies. </a:t>
            </a:r>
            <a:br>
              <a:rPr lang="en-AU" sz="1300" dirty="0">
                <a:solidFill>
                  <a:srgbClr val="000000"/>
                </a:solidFill>
                <a:latin typeface="Arial"/>
                <a:cs typeface="Arial"/>
              </a:rPr>
            </a:br>
            <a:r>
              <a:rPr lang="en-AU" sz="1300" dirty="0">
                <a:solidFill>
                  <a:srgbClr val="000000"/>
                </a:solidFill>
                <a:latin typeface="Arial"/>
                <a:cs typeface="Arial"/>
                <a:hlinkClick r:id="rId3"/>
              </a:rPr>
              <a:t>https://aifs.gov.au/sites/default/files/publication-documents/2006_planning_and_evaluation_step_by_step_0.pdf</a:t>
            </a:r>
            <a:r>
              <a:rPr lang="en-AU" sz="1300" dirty="0">
                <a:solidFill>
                  <a:srgbClr val="000000"/>
                </a:solidFill>
                <a:latin typeface="Arial"/>
                <a:cs typeface="Arial"/>
              </a:rPr>
              <a:t>) </a:t>
            </a:r>
            <a:endParaRPr lang="en-AU" sz="1300" i="0" u="none" strike="noStrike" dirty="0">
              <a:solidFill>
                <a:srgbClr val="000000"/>
              </a:solidFill>
              <a:effectLst/>
              <a:latin typeface="Arial"/>
              <a:cs typeface="Arial"/>
            </a:endParaRPr>
          </a:p>
          <a:p>
            <a:pPr marL="0" indent="0" rtl="0">
              <a:lnSpc>
                <a:spcPct val="120000"/>
              </a:lnSpc>
              <a:spcBef>
                <a:spcPts val="0"/>
              </a:spcBef>
              <a:spcAft>
                <a:spcPts val="0"/>
              </a:spcAft>
              <a:buNone/>
            </a:pPr>
            <a:br>
              <a:rPr lang="en-AU" sz="1600" dirty="0">
                <a:effectLst/>
                <a:latin typeface="Arial" panose="020B0604020202020204" pitchFamily="34" charset="0"/>
                <a:cs typeface="Arial" panose="020B0604020202020204" pitchFamily="34" charset="0"/>
              </a:rPr>
            </a:br>
            <a:r>
              <a:rPr lang="en-AU" sz="1600" i="0" u="none" strike="noStrike" dirty="0">
                <a:solidFill>
                  <a:srgbClr val="000000"/>
                </a:solidFill>
                <a:effectLst/>
                <a:latin typeface="Arial"/>
                <a:cs typeface="Arial"/>
              </a:rPr>
              <a:t>This genomics education evaluation tool is based </a:t>
            </a:r>
            <a:r>
              <a:rPr lang="en-AU" sz="1600" dirty="0">
                <a:solidFill>
                  <a:srgbClr val="000000"/>
                </a:solidFill>
                <a:latin typeface="Arial"/>
                <a:cs typeface="Arial"/>
              </a:rPr>
              <a:t>on two research publications</a:t>
            </a:r>
            <a:r>
              <a:rPr lang="en-AU" sz="1600" baseline="30000" dirty="0">
                <a:solidFill>
                  <a:srgbClr val="000000"/>
                </a:solidFill>
                <a:latin typeface="Arial"/>
                <a:cs typeface="Arial"/>
              </a:rPr>
              <a:t>1,2</a:t>
            </a:r>
            <a:r>
              <a:rPr lang="en-AU" sz="1600" dirty="0">
                <a:solidFill>
                  <a:srgbClr val="000000"/>
                </a:solidFill>
                <a:latin typeface="Arial"/>
                <a:cs typeface="Arial"/>
              </a:rPr>
              <a:t> and </a:t>
            </a:r>
            <a:r>
              <a:rPr lang="en-AU" sz="1600" i="0" u="none" strike="noStrike" dirty="0">
                <a:solidFill>
                  <a:srgbClr val="000000"/>
                </a:solidFill>
                <a:effectLst/>
                <a:latin typeface="Arial"/>
                <a:cs typeface="Arial"/>
              </a:rPr>
              <a:t>has been developed to help you identify </a:t>
            </a:r>
            <a:br>
              <a:rPr lang="en-AU" sz="1600" i="0" u="none" strike="noStrike" dirty="0">
                <a:solidFill>
                  <a:srgbClr val="000000"/>
                </a:solidFill>
                <a:effectLst/>
                <a:latin typeface="Arial"/>
                <a:cs typeface="Arial"/>
              </a:rPr>
            </a:br>
            <a:r>
              <a:rPr lang="en-AU" sz="1600" b="1" i="0" u="none" strike="noStrike" dirty="0">
                <a:solidFill>
                  <a:schemeClr val="accent2"/>
                </a:solidFill>
                <a:effectLst/>
                <a:latin typeface="Arial"/>
                <a:cs typeface="Arial"/>
              </a:rPr>
              <a:t>what</a:t>
            </a:r>
            <a:r>
              <a:rPr lang="en-AU" sz="1600" i="0" u="none" strike="noStrike" dirty="0">
                <a:solidFill>
                  <a:schemeClr val="accent2"/>
                </a:solidFill>
                <a:effectLst/>
                <a:latin typeface="Arial"/>
                <a:cs typeface="Arial"/>
              </a:rPr>
              <a:t> </a:t>
            </a:r>
            <a:r>
              <a:rPr lang="en-AU" sz="1600" i="0" u="none" strike="noStrike" dirty="0">
                <a:solidFill>
                  <a:srgbClr val="000000"/>
                </a:solidFill>
                <a:effectLst/>
                <a:latin typeface="Arial"/>
                <a:cs typeface="Arial"/>
              </a:rPr>
              <a:t>you will measure and </a:t>
            </a:r>
            <a:r>
              <a:rPr lang="en-AU" sz="1600" b="1" i="0" u="none" strike="noStrike" dirty="0">
                <a:solidFill>
                  <a:schemeClr val="accent2"/>
                </a:solidFill>
                <a:effectLst/>
                <a:latin typeface="Arial"/>
                <a:cs typeface="Arial"/>
              </a:rPr>
              <a:t>how</a:t>
            </a:r>
            <a:r>
              <a:rPr lang="en-AU" sz="1600" b="1" i="0" u="none" strike="noStrike" dirty="0">
                <a:solidFill>
                  <a:srgbClr val="000000"/>
                </a:solidFill>
                <a:effectLst/>
                <a:latin typeface="Arial"/>
                <a:cs typeface="Arial"/>
              </a:rPr>
              <a:t> </a:t>
            </a:r>
            <a:r>
              <a:rPr lang="en-AU" sz="1600" i="0" u="none" strike="noStrike" dirty="0">
                <a:solidFill>
                  <a:srgbClr val="000000"/>
                </a:solidFill>
                <a:effectLst/>
                <a:latin typeface="Arial"/>
                <a:cs typeface="Arial"/>
              </a:rPr>
              <a:t>you can measure it. It may also help you to work out who to collect data from and how long it can take. </a:t>
            </a:r>
          </a:p>
          <a:p>
            <a:pPr marL="0" indent="0" rtl="0">
              <a:lnSpc>
                <a:spcPct val="120000"/>
              </a:lnSpc>
              <a:spcBef>
                <a:spcPts val="0"/>
              </a:spcBef>
              <a:spcAft>
                <a:spcPts val="0"/>
              </a:spcAft>
              <a:buNone/>
            </a:pPr>
            <a:r>
              <a:rPr lang="en-AU" sz="1600" i="0" u="none" strike="noStrike" dirty="0">
                <a:solidFill>
                  <a:srgbClr val="000000"/>
                </a:solidFill>
                <a:effectLst/>
                <a:latin typeface="Arial"/>
                <a:cs typeface="Arial"/>
              </a:rPr>
              <a:t>It </a:t>
            </a:r>
            <a:r>
              <a:rPr lang="en-AU" sz="1600" dirty="0">
                <a:solidFill>
                  <a:srgbClr val="000000"/>
                </a:solidFill>
                <a:latin typeface="Arial"/>
                <a:cs typeface="Arial"/>
              </a:rPr>
              <a:t>includes:</a:t>
            </a:r>
            <a:endParaRPr lang="en-AU" sz="1600" i="0" u="none" strike="noStrike" dirty="0">
              <a:solidFill>
                <a:srgbClr val="000000"/>
              </a:solidFill>
              <a:effectLst/>
              <a:latin typeface="Arial"/>
              <a:cs typeface="Arial"/>
            </a:endParaRPr>
          </a:p>
          <a:p>
            <a:pPr rtl="0">
              <a:lnSpc>
                <a:spcPct val="120000"/>
              </a:lnSpc>
              <a:spcBef>
                <a:spcPts val="0"/>
              </a:spcBef>
              <a:spcAft>
                <a:spcPts val="0"/>
              </a:spcAft>
            </a:pPr>
            <a:endParaRPr lang="en-AU" sz="1600" dirty="0">
              <a:effectLst/>
              <a:latin typeface="Arial" panose="020B0604020202020204" pitchFamily="34" charset="0"/>
              <a:cs typeface="Arial" panose="020B0604020202020204" pitchFamily="34" charset="0"/>
            </a:endParaRPr>
          </a:p>
          <a:p>
            <a:pPr marL="179705" indent="-179705" fontAlgn="base">
              <a:lnSpc>
                <a:spcPct val="120000"/>
              </a:lnSpc>
              <a:spcBef>
                <a:spcPts val="0"/>
              </a:spcBef>
            </a:pPr>
            <a:r>
              <a:rPr lang="en-AU" sz="1600" i="0" u="none" strike="noStrike" dirty="0">
                <a:solidFill>
                  <a:srgbClr val="000000"/>
                </a:solidFill>
                <a:effectLst/>
                <a:latin typeface="Arial"/>
                <a:cs typeface="Arial"/>
              </a:rPr>
              <a:t>A </a:t>
            </a:r>
            <a:r>
              <a:rPr lang="en-AU" sz="1600" b="1" i="0" u="none" strike="noStrike" dirty="0">
                <a:solidFill>
                  <a:srgbClr val="000000"/>
                </a:solidFill>
                <a:effectLst/>
                <a:latin typeface="Arial"/>
                <a:cs typeface="Arial"/>
              </a:rPr>
              <a:t>description of </a:t>
            </a:r>
            <a:r>
              <a:rPr lang="en-AU" sz="1600" b="1" dirty="0">
                <a:solidFill>
                  <a:srgbClr val="000000"/>
                </a:solidFill>
                <a:latin typeface="Arial"/>
                <a:cs typeface="Arial"/>
              </a:rPr>
              <a:t>an</a:t>
            </a:r>
            <a:r>
              <a:rPr lang="en-AU" sz="1600" b="1" i="0" u="none" strike="noStrike" dirty="0">
                <a:solidFill>
                  <a:srgbClr val="000000"/>
                </a:solidFill>
                <a:effectLst/>
                <a:latin typeface="Arial"/>
                <a:cs typeface="Arial"/>
              </a:rPr>
              <a:t> evaluation framework</a:t>
            </a:r>
            <a:r>
              <a:rPr lang="en-AU" sz="1600" i="0" u="none" strike="noStrike" baseline="30000" dirty="0">
                <a:solidFill>
                  <a:srgbClr val="000000"/>
                </a:solidFill>
                <a:effectLst/>
                <a:latin typeface="Arial"/>
                <a:cs typeface="Arial"/>
              </a:rPr>
              <a:t>1</a:t>
            </a:r>
            <a:r>
              <a:rPr lang="en-AU" sz="1600" b="1" i="0" u="none" strike="noStrike" dirty="0">
                <a:solidFill>
                  <a:srgbClr val="000000"/>
                </a:solidFill>
                <a:effectLst/>
                <a:latin typeface="Arial"/>
                <a:cs typeface="Arial"/>
              </a:rPr>
              <a:t> </a:t>
            </a:r>
            <a:r>
              <a:rPr lang="en-AU" sz="1600" i="0" u="none" strike="noStrike" dirty="0">
                <a:solidFill>
                  <a:srgbClr val="000000"/>
                </a:solidFill>
                <a:effectLst/>
                <a:latin typeface="Arial"/>
                <a:cs typeface="Arial"/>
              </a:rPr>
              <a:t>and its components</a:t>
            </a:r>
          </a:p>
          <a:p>
            <a:pPr marL="179705" indent="-179705" fontAlgn="base">
              <a:lnSpc>
                <a:spcPct val="120000"/>
              </a:lnSpc>
              <a:spcBef>
                <a:spcPts val="0"/>
              </a:spcBef>
            </a:pPr>
            <a:r>
              <a:rPr lang="en-AU" sz="1600" i="0" u="none" strike="noStrike" dirty="0">
                <a:solidFill>
                  <a:srgbClr val="000000"/>
                </a:solidFill>
                <a:effectLst/>
                <a:latin typeface="Arial"/>
                <a:cs typeface="Arial"/>
              </a:rPr>
              <a:t>Common </a:t>
            </a:r>
            <a:r>
              <a:rPr lang="en-AU" sz="1600" b="1" i="0" u="none" strike="noStrike" dirty="0">
                <a:solidFill>
                  <a:srgbClr val="000000"/>
                </a:solidFill>
                <a:effectLst/>
                <a:latin typeface="Arial"/>
                <a:cs typeface="Arial"/>
              </a:rPr>
              <a:t>concepts and measures </a:t>
            </a:r>
            <a:r>
              <a:rPr lang="en-AU" sz="1600" i="0" u="none" strike="noStrike" dirty="0">
                <a:solidFill>
                  <a:srgbClr val="000000"/>
                </a:solidFill>
                <a:effectLst/>
                <a:latin typeface="Arial"/>
                <a:cs typeface="Arial"/>
              </a:rPr>
              <a:t>that are used for needs assessments and evaluation of genomics education interventions. </a:t>
            </a:r>
            <a:br>
              <a:rPr lang="en-AU" sz="1600" i="0" u="none" strike="noStrike" dirty="0">
                <a:solidFill>
                  <a:srgbClr val="000000"/>
                </a:solidFill>
                <a:effectLst/>
                <a:latin typeface="Arial"/>
                <a:cs typeface="Arial"/>
              </a:rPr>
            </a:br>
            <a:r>
              <a:rPr lang="en-AU" sz="1600" i="0" u="none" strike="noStrike" dirty="0">
                <a:solidFill>
                  <a:srgbClr val="000000"/>
                </a:solidFill>
                <a:effectLst/>
                <a:latin typeface="Arial"/>
                <a:cs typeface="Arial"/>
              </a:rPr>
              <a:t>These are arranged in categories or stages according to the evaluation framework. </a:t>
            </a:r>
            <a:r>
              <a:rPr lang="en-AU" sz="1600" dirty="0">
                <a:solidFill>
                  <a:srgbClr val="000000"/>
                </a:solidFill>
                <a:latin typeface="Arial"/>
                <a:cs typeface="Arial"/>
              </a:rPr>
              <a:t>You can choose which stages, concepts or measures you might like to explore. </a:t>
            </a:r>
            <a:br>
              <a:rPr lang="en-AU" sz="1600" dirty="0">
                <a:latin typeface="Arial" panose="020B0604020202020204" pitchFamily="34" charset="0"/>
                <a:cs typeface="Arial" panose="020B0604020202020204" pitchFamily="34" charset="0"/>
              </a:rPr>
            </a:br>
            <a:endParaRPr lang="en-AU" sz="1600" dirty="0">
              <a:solidFill>
                <a:srgbClr val="000000"/>
              </a:solidFill>
              <a:latin typeface="Arial" panose="020B0604020202020204" pitchFamily="34" charset="0"/>
              <a:cs typeface="Arial" panose="020B0604020202020204" pitchFamily="34" charset="0"/>
            </a:endParaRPr>
          </a:p>
          <a:p>
            <a:pPr marL="0" indent="0" rtl="0" fontAlgn="base">
              <a:lnSpc>
                <a:spcPct val="120000"/>
              </a:lnSpc>
              <a:spcBef>
                <a:spcPts val="0"/>
              </a:spcBef>
              <a:spcAft>
                <a:spcPts val="0"/>
              </a:spcAft>
              <a:buNone/>
            </a:pPr>
            <a:r>
              <a:rPr lang="en-AU" sz="1600" i="0" u="none" strike="noStrike" dirty="0">
                <a:solidFill>
                  <a:srgbClr val="000000"/>
                </a:solidFill>
                <a:effectLst/>
                <a:latin typeface="Arial"/>
                <a:cs typeface="Arial"/>
              </a:rPr>
              <a:t>The tool links to a spreadsheet with more information:</a:t>
            </a:r>
          </a:p>
          <a:p>
            <a:pPr marL="0" indent="0" rtl="0" fontAlgn="base">
              <a:lnSpc>
                <a:spcPct val="120000"/>
              </a:lnSpc>
              <a:spcBef>
                <a:spcPts val="0"/>
              </a:spcBef>
              <a:spcAft>
                <a:spcPts val="0"/>
              </a:spcAft>
              <a:buNone/>
            </a:pPr>
            <a:endParaRPr lang="en-AU" sz="1600" dirty="0">
              <a:solidFill>
                <a:srgbClr val="000000"/>
              </a:solidFill>
              <a:latin typeface="Arial"/>
              <a:cs typeface="Arial"/>
            </a:endParaRPr>
          </a:p>
          <a:p>
            <a:pPr fontAlgn="base">
              <a:lnSpc>
                <a:spcPct val="120000"/>
              </a:lnSpc>
              <a:spcBef>
                <a:spcPts val="0"/>
              </a:spcBef>
            </a:pPr>
            <a:r>
              <a:rPr lang="en-AU" sz="1600" b="1" i="0" u="none" strike="noStrike" dirty="0">
                <a:solidFill>
                  <a:srgbClr val="000000"/>
                </a:solidFill>
                <a:effectLst/>
                <a:latin typeface="Arial"/>
                <a:cs typeface="Arial"/>
              </a:rPr>
              <a:t>Research questions and metrics</a:t>
            </a:r>
            <a:r>
              <a:rPr lang="en-AU" sz="1600" i="0" u="none" strike="noStrike" dirty="0">
                <a:solidFill>
                  <a:srgbClr val="000000"/>
                </a:solidFill>
                <a:effectLst/>
                <a:latin typeface="Arial"/>
                <a:cs typeface="Arial"/>
              </a:rPr>
              <a:t> reported in published needs assessments and genomics education evaluations (2000-2023)</a:t>
            </a:r>
            <a:r>
              <a:rPr lang="en-AU" sz="1600" i="0" u="none" strike="noStrike" baseline="30000" dirty="0">
                <a:solidFill>
                  <a:srgbClr val="000000"/>
                </a:solidFill>
                <a:effectLst/>
                <a:latin typeface="Arial"/>
                <a:cs typeface="Arial"/>
              </a:rPr>
              <a:t>2</a:t>
            </a:r>
            <a:r>
              <a:rPr lang="en-AU" sz="1600" i="0" u="none" strike="noStrike" dirty="0">
                <a:solidFill>
                  <a:srgbClr val="000000"/>
                </a:solidFill>
                <a:effectLst/>
                <a:latin typeface="Arial"/>
                <a:cs typeface="Arial"/>
              </a:rPr>
              <a:t> and </a:t>
            </a:r>
            <a:r>
              <a:rPr lang="en-AU" sz="1600" b="1" i="0" u="none" strike="noStrike" dirty="0">
                <a:solidFill>
                  <a:srgbClr val="000000"/>
                </a:solidFill>
                <a:effectLst/>
                <a:latin typeface="Arial"/>
                <a:cs typeface="Arial"/>
              </a:rPr>
              <a:t>references.</a:t>
            </a:r>
            <a:endParaRPr lang="en-AU" sz="1600" b="1" baseline="30000" dirty="0">
              <a:solidFill>
                <a:srgbClr val="000000"/>
              </a:solidFill>
              <a:latin typeface="Arial"/>
              <a:cs typeface="Arial"/>
            </a:endParaRPr>
          </a:p>
          <a:p>
            <a:pPr fontAlgn="base">
              <a:lnSpc>
                <a:spcPct val="120000"/>
              </a:lnSpc>
              <a:spcBef>
                <a:spcPts val="0"/>
              </a:spcBef>
            </a:pPr>
            <a:r>
              <a:rPr lang="en-AU" sz="1600" dirty="0">
                <a:latin typeface="Arial" panose="020B0604020202020204" pitchFamily="34" charset="0"/>
                <a:cs typeface="Arial" panose="020B0604020202020204" pitchFamily="34" charset="0"/>
              </a:rPr>
              <a:t>Reusable stems for </a:t>
            </a:r>
            <a:r>
              <a:rPr lang="en-AU" sz="1600" b="1" dirty="0">
                <a:latin typeface="Arial" panose="020B0604020202020204" pitchFamily="34" charset="0"/>
                <a:cs typeface="Arial" panose="020B0604020202020204" pitchFamily="34" charset="0"/>
              </a:rPr>
              <a:t>commonly-asked questions</a:t>
            </a:r>
          </a:p>
        </p:txBody>
      </p:sp>
      <p:sp>
        <p:nvSpPr>
          <p:cNvPr id="13" name="Rectangle 12">
            <a:extLst>
              <a:ext uri="{FF2B5EF4-FFF2-40B4-BE49-F238E27FC236}">
                <a16:creationId xmlns:a16="http://schemas.microsoft.com/office/drawing/2014/main" id="{1AD331FD-BA25-9443-8E8F-E153BF375755}"/>
              </a:ext>
            </a:extLst>
          </p:cNvPr>
          <p:cNvSpPr/>
          <p:nvPr/>
        </p:nvSpPr>
        <p:spPr>
          <a:xfrm>
            <a:off x="677333" y="234472"/>
            <a:ext cx="11222171" cy="523220"/>
          </a:xfrm>
          <a:prstGeom prst="rect">
            <a:avLst/>
          </a:prstGeom>
        </p:spPr>
        <p:txBody>
          <a:bodyPr wrap="square">
            <a:spAutoFit/>
          </a:bodyPr>
          <a:lstStyle/>
          <a:p>
            <a:pPr rtl="0">
              <a:spcBef>
                <a:spcPts val="0"/>
              </a:spcBef>
              <a:spcAft>
                <a:spcPts val="0"/>
              </a:spcAft>
            </a:pPr>
            <a:r>
              <a:rPr lang="en-AU" sz="2800" b="1" i="0" u="none" strike="noStrike" dirty="0">
                <a:solidFill>
                  <a:schemeClr val="accent2"/>
                </a:solidFill>
                <a:effectLst/>
                <a:latin typeface="Arial" panose="020B0604020202020204" pitchFamily="34" charset="0"/>
                <a:cs typeface="Arial" panose="020B0604020202020204" pitchFamily="34" charset="0"/>
              </a:rPr>
              <a:t>Are you evaluating a genomics education intervention?</a:t>
            </a:r>
            <a:endParaRPr lang="en-AU" sz="2800" b="1" dirty="0">
              <a:solidFill>
                <a:schemeClr val="accent2"/>
              </a:solidFill>
              <a:effectLst/>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73FFFB06-6424-63F4-B292-17E006066771}"/>
              </a:ext>
            </a:extLst>
          </p:cNvPr>
          <p:cNvGraphicFramePr>
            <a:graphicFrameLocks noGrp="1"/>
          </p:cNvGraphicFramePr>
          <p:nvPr>
            <p:extLst>
              <p:ext uri="{D42A27DB-BD31-4B8C-83A1-F6EECF244321}">
                <p14:modId xmlns:p14="http://schemas.microsoft.com/office/powerpoint/2010/main" val="242981376"/>
              </p:ext>
            </p:extLst>
          </p:nvPr>
        </p:nvGraphicFramePr>
        <p:xfrm>
          <a:off x="760359" y="1957953"/>
          <a:ext cx="10212440" cy="792480"/>
        </p:xfrm>
        <a:graphic>
          <a:graphicData uri="http://schemas.openxmlformats.org/drawingml/2006/table">
            <a:tbl>
              <a:tblPr bandRow="1">
                <a:tableStyleId>{21E4AEA4-8DFA-4A89-87EB-49C32662AFE0}</a:tableStyleId>
              </a:tblPr>
              <a:tblGrid>
                <a:gridCol w="2553110">
                  <a:extLst>
                    <a:ext uri="{9D8B030D-6E8A-4147-A177-3AD203B41FA5}">
                      <a16:colId xmlns:a16="http://schemas.microsoft.com/office/drawing/2014/main" val="2476022834"/>
                    </a:ext>
                  </a:extLst>
                </a:gridCol>
                <a:gridCol w="2553110">
                  <a:extLst>
                    <a:ext uri="{9D8B030D-6E8A-4147-A177-3AD203B41FA5}">
                      <a16:colId xmlns:a16="http://schemas.microsoft.com/office/drawing/2014/main" val="1629721415"/>
                    </a:ext>
                  </a:extLst>
                </a:gridCol>
                <a:gridCol w="2553110">
                  <a:extLst>
                    <a:ext uri="{9D8B030D-6E8A-4147-A177-3AD203B41FA5}">
                      <a16:colId xmlns:a16="http://schemas.microsoft.com/office/drawing/2014/main" val="3746785377"/>
                    </a:ext>
                  </a:extLst>
                </a:gridCol>
                <a:gridCol w="2553110">
                  <a:extLst>
                    <a:ext uri="{9D8B030D-6E8A-4147-A177-3AD203B41FA5}">
                      <a16:colId xmlns:a16="http://schemas.microsoft.com/office/drawing/2014/main" val="772961629"/>
                    </a:ext>
                  </a:extLst>
                </a:gridCol>
              </a:tblGrid>
              <a:tr h="263485">
                <a:tc>
                  <a:txBody>
                    <a:bodyPr/>
                    <a:lstStyle/>
                    <a:p>
                      <a:r>
                        <a:rPr lang="en-AU" sz="1000" dirty="0">
                          <a:solidFill>
                            <a:srgbClr val="000000"/>
                          </a:solidFill>
                          <a:latin typeface="Arial" panose="020B0604020202020204" pitchFamily="34" charset="0"/>
                          <a:cs typeface="Arial" panose="020B0604020202020204" pitchFamily="34" charset="0"/>
                        </a:rPr>
                        <a:t>1. Why do I need to evaluate?</a:t>
                      </a:r>
                    </a:p>
                    <a:p>
                      <a:r>
                        <a:rPr lang="en-AU" sz="1000" dirty="0">
                          <a:solidFill>
                            <a:srgbClr val="000000"/>
                          </a:solidFill>
                          <a:latin typeface="Arial" panose="020B0604020202020204" pitchFamily="34" charset="0"/>
                          <a:cs typeface="Arial" panose="020B0604020202020204" pitchFamily="34" charset="0"/>
                        </a:rPr>
                        <a:t>(Purpose, audience)</a:t>
                      </a:r>
                      <a:endParaRPr lang="en-US" sz="1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rgbClr val="000000"/>
                          </a:solidFill>
                          <a:latin typeface="Arial" panose="020B0604020202020204" pitchFamily="34" charset="0"/>
                          <a:cs typeface="Arial" panose="020B0604020202020204" pitchFamily="34" charset="0"/>
                        </a:rPr>
                        <a:t>2. What do I need to find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rgbClr val="000000"/>
                          </a:solidFill>
                          <a:latin typeface="Arial" panose="020B0604020202020204" pitchFamily="34" charset="0"/>
                          <a:cs typeface="Arial" panose="020B0604020202020204" pitchFamily="34" charset="0"/>
                        </a:rPr>
                        <a:t>(Evaluation question, design)</a:t>
                      </a:r>
                    </a:p>
                  </a:txBody>
                  <a:tcPr/>
                </a:tc>
                <a:tc>
                  <a:txBody>
                    <a:bodyPr/>
                    <a:lstStyle/>
                    <a:p>
                      <a:r>
                        <a:rPr lang="en-US" sz="1000" dirty="0">
                          <a:latin typeface="Arial" panose="020B0604020202020204" pitchFamily="34" charset="0"/>
                          <a:cs typeface="Arial" panose="020B0604020202020204" pitchFamily="34" charset="0"/>
                        </a:rPr>
                        <a:t>3. What will I measure?</a:t>
                      </a:r>
                    </a:p>
                    <a:p>
                      <a:r>
                        <a:rPr lang="en-US" sz="1000" dirty="0">
                          <a:latin typeface="Arial" panose="020B0604020202020204" pitchFamily="34" charset="0"/>
                          <a:cs typeface="Arial" panose="020B0604020202020204" pitchFamily="34" charset="0"/>
                        </a:rPr>
                        <a:t>(Outcomes, outputs, indicators)</a:t>
                      </a: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0165528"/>
                  </a:ext>
                </a:extLst>
              </a:tr>
              <a:tr h="213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rgbClr val="000000"/>
                          </a:solidFill>
                          <a:latin typeface="Arial" panose="020B0604020202020204" pitchFamily="34" charset="0"/>
                          <a:cs typeface="Arial" panose="020B0604020202020204" pitchFamily="34" charset="0"/>
                        </a:rPr>
                        <a:t>4. How will I measure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rgbClr val="000000"/>
                          </a:solidFill>
                          <a:latin typeface="Arial" panose="020B0604020202020204" pitchFamily="34" charset="0"/>
                          <a:cs typeface="Arial" panose="020B0604020202020204" pitchFamily="34" charset="0"/>
                        </a:rPr>
                        <a:t>(Methods, quality)</a:t>
                      </a:r>
                    </a:p>
                  </a:txBody>
                  <a:tcPr/>
                </a:tc>
                <a:tc>
                  <a:txBody>
                    <a:bodyPr/>
                    <a:lstStyle/>
                    <a:p>
                      <a:r>
                        <a:rPr lang="en-US" sz="1000" dirty="0">
                          <a:latin typeface="Arial" panose="020B0604020202020204" pitchFamily="34" charset="0"/>
                          <a:cs typeface="Arial" panose="020B0604020202020204" pitchFamily="34" charset="0"/>
                        </a:rPr>
                        <a:t>5. Who will I collect data from?</a:t>
                      </a:r>
                    </a:p>
                    <a:p>
                      <a:r>
                        <a:rPr lang="en-US" sz="1000" dirty="0">
                          <a:latin typeface="Arial" panose="020B0604020202020204" pitchFamily="34" charset="0"/>
                          <a:cs typeface="Arial" panose="020B0604020202020204" pitchFamily="34" charset="0"/>
                        </a:rPr>
                        <a:t>(Sample, ethics)</a:t>
                      </a:r>
                    </a:p>
                  </a:txBody>
                  <a:tcPr/>
                </a:tc>
                <a:tc>
                  <a:txBody>
                    <a:bodyPr/>
                    <a:lstStyle/>
                    <a:p>
                      <a:r>
                        <a:rPr lang="en-US" sz="1000" dirty="0">
                          <a:latin typeface="Arial" panose="020B0604020202020204" pitchFamily="34" charset="0"/>
                          <a:cs typeface="Arial" panose="020B0604020202020204" pitchFamily="34" charset="0"/>
                        </a:rPr>
                        <a:t>6. How long will this take?</a:t>
                      </a:r>
                    </a:p>
                    <a:p>
                      <a:r>
                        <a:rPr lang="en-US" sz="1000" dirty="0">
                          <a:latin typeface="Arial" panose="020B0604020202020204" pitchFamily="34" charset="0"/>
                          <a:cs typeface="Arial" panose="020B0604020202020204" pitchFamily="34" charset="0"/>
                        </a:rPr>
                        <a:t>(Timeline)</a:t>
                      </a:r>
                    </a:p>
                  </a:txBody>
                  <a:tcPr/>
                </a:tc>
                <a:tc>
                  <a:txBody>
                    <a:bodyPr/>
                    <a:lstStyle/>
                    <a:p>
                      <a:r>
                        <a:rPr lang="en-US" sz="1000" dirty="0">
                          <a:latin typeface="Arial" panose="020B0604020202020204" pitchFamily="34" charset="0"/>
                          <a:cs typeface="Arial" panose="020B0604020202020204" pitchFamily="34" charset="0"/>
                        </a:rPr>
                        <a:t>7. What do I do with the data?</a:t>
                      </a:r>
                    </a:p>
                    <a:p>
                      <a:r>
                        <a:rPr lang="en-US" sz="1000" dirty="0">
                          <a:latin typeface="Arial" panose="020B0604020202020204" pitchFamily="34" charset="0"/>
                          <a:cs typeface="Arial" panose="020B0604020202020204" pitchFamily="34" charset="0"/>
                        </a:rPr>
                        <a:t>(Analysis, write-up, dissemination)</a:t>
                      </a:r>
                    </a:p>
                  </a:txBody>
                  <a:tcPr/>
                </a:tc>
                <a:extLst>
                  <a:ext uri="{0D108BD9-81ED-4DB2-BD59-A6C34878D82A}">
                    <a16:rowId xmlns:a16="http://schemas.microsoft.com/office/drawing/2014/main" val="329689537"/>
                  </a:ext>
                </a:extLst>
              </a:tr>
            </a:tbl>
          </a:graphicData>
        </a:graphic>
      </p:graphicFrame>
      <p:sp>
        <p:nvSpPr>
          <p:cNvPr id="5" name="TextBox 4">
            <a:extLst>
              <a:ext uri="{FF2B5EF4-FFF2-40B4-BE49-F238E27FC236}">
                <a16:creationId xmlns:a16="http://schemas.microsoft.com/office/drawing/2014/main" id="{444D3B8E-7E1D-5A59-04F1-AB153B5AE7DA}"/>
              </a:ext>
            </a:extLst>
          </p:cNvPr>
          <p:cNvSpPr txBox="1"/>
          <p:nvPr/>
        </p:nvSpPr>
        <p:spPr>
          <a:xfrm>
            <a:off x="2117557" y="5961236"/>
            <a:ext cx="9087744" cy="521938"/>
          </a:xfrm>
          <a:prstGeom prst="rect">
            <a:avLst/>
          </a:prstGeom>
          <a:noFill/>
        </p:spPr>
        <p:txBody>
          <a:bodyPr wrap="none" rtlCol="0">
            <a:spAutoFit/>
          </a:bodyPr>
          <a:lstStyle/>
          <a:p>
            <a:pPr marL="228600" indent="-228600" rtl="0">
              <a:lnSpc>
                <a:spcPct val="120000"/>
              </a:lnSpc>
              <a:spcBef>
                <a:spcPts val="0"/>
              </a:spcBef>
              <a:spcAft>
                <a:spcPts val="0"/>
              </a:spcAft>
              <a:buFont typeface="+mj-lt"/>
              <a:buAutoNum type="arabicPeriod"/>
            </a:pPr>
            <a:r>
              <a:rPr lang="en-AU" sz="800" dirty="0" err="1">
                <a:effectLst/>
                <a:latin typeface="Arial"/>
                <a:ea typeface="Times New Roman" panose="02020603050405020304" pitchFamily="18" charset="0"/>
                <a:cs typeface="Arial"/>
              </a:rPr>
              <a:t>Nisselle</a:t>
            </a:r>
            <a:r>
              <a:rPr lang="en-AU" sz="800">
                <a:effectLst/>
                <a:latin typeface="Arial"/>
                <a:ea typeface="Times New Roman" panose="02020603050405020304" pitchFamily="18" charset="0"/>
                <a:cs typeface="Arial"/>
              </a:rPr>
              <a:t> A, Terrill B, </a:t>
            </a:r>
            <a:r>
              <a:rPr lang="en-AU" sz="800" err="1">
                <a:effectLst/>
                <a:latin typeface="Arial"/>
                <a:ea typeface="Times New Roman" panose="02020603050405020304" pitchFamily="18" charset="0"/>
                <a:cs typeface="Arial"/>
              </a:rPr>
              <a:t>Janinski</a:t>
            </a:r>
            <a:r>
              <a:rPr lang="en-AU" sz="800">
                <a:effectLst/>
                <a:latin typeface="Arial"/>
                <a:ea typeface="Times New Roman" panose="02020603050405020304" pitchFamily="18" charset="0"/>
                <a:cs typeface="Arial"/>
              </a:rPr>
              <a:t> M, Metcalfe S, Caff C. </a:t>
            </a:r>
            <a:r>
              <a:rPr lang="en-AU" sz="800">
                <a:effectLst/>
                <a:latin typeface="Arial"/>
                <a:ea typeface="Calibri"/>
                <a:cs typeface="Arial"/>
              </a:rPr>
              <a:t>Ensuring </a:t>
            </a:r>
            <a:r>
              <a:rPr lang="en-AU" sz="800">
                <a:effectLst/>
                <a:latin typeface="Arial"/>
                <a:ea typeface="Times New Roman" panose="02020603050405020304" pitchFamily="18" charset="0"/>
                <a:cs typeface="Arial"/>
              </a:rPr>
              <a:t>b</a:t>
            </a:r>
            <a:r>
              <a:rPr lang="en-AU" sz="800">
                <a:effectLst/>
                <a:latin typeface="Arial"/>
                <a:ea typeface="Calibri"/>
                <a:cs typeface="Arial"/>
              </a:rPr>
              <a:t>est </a:t>
            </a:r>
            <a:r>
              <a:rPr lang="en-AU" sz="800">
                <a:effectLst/>
                <a:latin typeface="Arial"/>
                <a:ea typeface="Times New Roman" panose="02020603050405020304" pitchFamily="18" charset="0"/>
                <a:cs typeface="Arial"/>
              </a:rPr>
              <a:t>p</a:t>
            </a:r>
            <a:r>
              <a:rPr lang="en-AU" sz="800">
                <a:effectLst/>
                <a:latin typeface="Arial"/>
                <a:ea typeface="Calibri"/>
                <a:cs typeface="Arial"/>
              </a:rPr>
              <a:t>ractice in </a:t>
            </a:r>
            <a:r>
              <a:rPr lang="en-AU" sz="800">
                <a:effectLst/>
                <a:latin typeface="Arial"/>
                <a:ea typeface="Times New Roman" panose="02020603050405020304" pitchFamily="18" charset="0"/>
                <a:cs typeface="Arial"/>
              </a:rPr>
              <a:t>g</a:t>
            </a:r>
            <a:r>
              <a:rPr lang="en-AU" sz="800">
                <a:effectLst/>
                <a:latin typeface="Arial"/>
                <a:ea typeface="Calibri"/>
                <a:cs typeface="Arial"/>
              </a:rPr>
              <a:t>enomics </a:t>
            </a:r>
            <a:r>
              <a:rPr lang="en-AU" sz="800">
                <a:effectLst/>
                <a:latin typeface="Arial"/>
                <a:ea typeface="Times New Roman" panose="02020603050405020304" pitchFamily="18" charset="0"/>
                <a:cs typeface="Arial"/>
              </a:rPr>
              <a:t>e</a:t>
            </a:r>
            <a:r>
              <a:rPr lang="en-AU" sz="800">
                <a:effectLst/>
                <a:latin typeface="Arial"/>
                <a:ea typeface="Calibri"/>
                <a:cs typeface="Arial"/>
              </a:rPr>
              <a:t>ducation: A </a:t>
            </a:r>
            <a:r>
              <a:rPr lang="en-AU" sz="800">
                <a:effectLst/>
                <a:latin typeface="Arial"/>
                <a:ea typeface="Times New Roman" panose="02020603050405020304" pitchFamily="18" charset="0"/>
                <a:cs typeface="Arial"/>
              </a:rPr>
              <a:t>t</a:t>
            </a:r>
            <a:r>
              <a:rPr lang="en-AU" sz="800">
                <a:effectLst/>
                <a:latin typeface="Arial"/>
                <a:ea typeface="Calibri"/>
                <a:cs typeface="Arial"/>
              </a:rPr>
              <a:t>heory- and </a:t>
            </a:r>
            <a:r>
              <a:rPr lang="en-AU" sz="800">
                <a:effectLst/>
                <a:latin typeface="Arial"/>
                <a:ea typeface="Times New Roman" panose="02020603050405020304" pitchFamily="18" charset="0"/>
                <a:cs typeface="Arial"/>
              </a:rPr>
              <a:t>e</a:t>
            </a:r>
            <a:r>
              <a:rPr lang="en-AU" sz="800">
                <a:effectLst/>
                <a:latin typeface="Arial"/>
                <a:ea typeface="Calibri"/>
                <a:cs typeface="Arial"/>
              </a:rPr>
              <a:t>mpirically-</a:t>
            </a:r>
            <a:r>
              <a:rPr lang="en-AU" sz="800">
                <a:effectLst/>
                <a:latin typeface="Arial"/>
                <a:ea typeface="Times New Roman" panose="02020603050405020304" pitchFamily="18" charset="0"/>
                <a:cs typeface="Arial"/>
              </a:rPr>
              <a:t>i</a:t>
            </a:r>
            <a:r>
              <a:rPr lang="en-AU" sz="800">
                <a:effectLst/>
                <a:latin typeface="Arial"/>
                <a:ea typeface="Calibri"/>
                <a:cs typeface="Arial"/>
              </a:rPr>
              <a:t>nformed </a:t>
            </a:r>
            <a:r>
              <a:rPr lang="en-AU" sz="800">
                <a:effectLst/>
                <a:latin typeface="Arial"/>
                <a:ea typeface="Times New Roman" panose="02020603050405020304" pitchFamily="18" charset="0"/>
                <a:cs typeface="Arial"/>
              </a:rPr>
              <a:t>e</a:t>
            </a:r>
            <a:r>
              <a:rPr lang="en-AU" sz="800">
                <a:effectLst/>
                <a:latin typeface="Arial"/>
                <a:ea typeface="Calibri"/>
                <a:cs typeface="Arial"/>
              </a:rPr>
              <a:t>valuation </a:t>
            </a:r>
            <a:r>
              <a:rPr lang="en-AU" sz="800">
                <a:latin typeface="Arial"/>
                <a:cs typeface="Arial"/>
              </a:rPr>
              <a:t>framework. </a:t>
            </a:r>
            <a:r>
              <a:rPr lang="en-AU" sz="800" i="1">
                <a:latin typeface="Arial"/>
                <a:cs typeface="Arial"/>
              </a:rPr>
              <a:t>Am J Hum Genet </a:t>
            </a:r>
            <a:r>
              <a:rPr lang="en-AU" sz="800">
                <a:latin typeface="Arial"/>
                <a:cs typeface="Arial"/>
              </a:rPr>
              <a:t>(under review)</a:t>
            </a:r>
          </a:p>
          <a:p>
            <a:pPr marL="228600" indent="-228600">
              <a:lnSpc>
                <a:spcPct val="120000"/>
              </a:lnSpc>
              <a:spcBef>
                <a:spcPts val="0"/>
              </a:spcBef>
              <a:buFont typeface="+mj-lt"/>
              <a:buAutoNum type="arabicPeriod"/>
            </a:pPr>
            <a:r>
              <a:rPr lang="en-AU" sz="800" err="1">
                <a:latin typeface="Arial"/>
                <a:cs typeface="Arial"/>
              </a:rPr>
              <a:t>Nisselle</a:t>
            </a:r>
            <a:r>
              <a:rPr lang="en-AU" sz="800">
                <a:latin typeface="Arial"/>
                <a:cs typeface="Arial"/>
              </a:rPr>
              <a:t> A,* Terrill B,* </a:t>
            </a:r>
            <a:r>
              <a:rPr lang="en-AU" sz="800" err="1">
                <a:latin typeface="Arial"/>
                <a:cs typeface="Arial"/>
              </a:rPr>
              <a:t>Janinski</a:t>
            </a:r>
            <a:r>
              <a:rPr lang="en-AU" sz="800">
                <a:latin typeface="Arial"/>
                <a:cs typeface="Arial"/>
              </a:rPr>
              <a:t> M, Martyn M, Terrill B, </a:t>
            </a:r>
            <a:r>
              <a:rPr lang="en-AU" sz="800" err="1">
                <a:latin typeface="Arial"/>
                <a:cs typeface="Arial"/>
              </a:rPr>
              <a:t>Kaunein</a:t>
            </a:r>
            <a:r>
              <a:rPr lang="en-AU" sz="800">
                <a:latin typeface="Arial"/>
                <a:cs typeface="Arial"/>
              </a:rPr>
              <a:t> N, Jordan H, Metcalfe S, Caff C. Ensuring best practice in genomics education: A scoping review of genomics education needs </a:t>
            </a:r>
            <a:br>
              <a:rPr lang="en-AU" sz="800">
                <a:latin typeface="Arial"/>
                <a:cs typeface="Arial"/>
              </a:rPr>
            </a:br>
            <a:r>
              <a:rPr lang="en-AU" sz="800">
                <a:latin typeface="Arial"/>
                <a:cs typeface="Arial"/>
              </a:rPr>
              <a:t>assessments and evaluations. </a:t>
            </a:r>
            <a:r>
              <a:rPr lang="en-AU" sz="800" i="1">
                <a:latin typeface="Arial"/>
                <a:cs typeface="Arial"/>
              </a:rPr>
              <a:t>Am J Hum Genet</a:t>
            </a:r>
            <a:r>
              <a:rPr lang="en-AU" sz="800">
                <a:latin typeface="Arial"/>
                <a:cs typeface="Arial"/>
              </a:rPr>
              <a:t> (under review)</a:t>
            </a:r>
            <a:endParaRPr lang="en-US" sz="800">
              <a:latin typeface="Arial"/>
              <a:cs typeface="Arial"/>
            </a:endParaRPr>
          </a:p>
        </p:txBody>
      </p:sp>
    </p:spTree>
    <p:extLst>
      <p:ext uri="{BB962C8B-B14F-4D97-AF65-F5344CB8AC3E}">
        <p14:creationId xmlns:p14="http://schemas.microsoft.com/office/powerpoint/2010/main" val="328329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diagram of different skills&#10;&#10;Description automatically generated with medium confidence">
            <a:extLst>
              <a:ext uri="{FF2B5EF4-FFF2-40B4-BE49-F238E27FC236}">
                <a16:creationId xmlns:a16="http://schemas.microsoft.com/office/drawing/2014/main" id="{BBAE4253-4305-9C66-DF82-34D03B48A8EF}"/>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5111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E9CE12A-462C-990A-33E8-3518B610DAAB}"/>
              </a:ext>
            </a:extLst>
          </p:cNvPr>
          <p:cNvSpPr/>
          <p:nvPr/>
        </p:nvSpPr>
        <p:spPr>
          <a:xfrm>
            <a:off x="641268" y="4432473"/>
            <a:ext cx="10937174" cy="13686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dirty="0">
                <a:latin typeface="Arial" panose="020B0604020202020204" pitchFamily="34" charset="0"/>
                <a:cs typeface="Arial" panose="020B0604020202020204" pitchFamily="34" charset="0"/>
              </a:rPr>
              <a:t>Areas I want to explore or assess: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Concepts and measures I will use:</a:t>
            </a:r>
          </a:p>
        </p:txBody>
      </p:sp>
      <p:pic>
        <p:nvPicPr>
          <p:cNvPr id="5" name="Picture 4">
            <a:extLst>
              <a:ext uri="{FF2B5EF4-FFF2-40B4-BE49-F238E27FC236}">
                <a16:creationId xmlns:a16="http://schemas.microsoft.com/office/drawing/2014/main" id="{8C0AEA4D-2B48-F3AA-3716-F4B56AB636AF}"/>
              </a:ext>
            </a:extLst>
          </p:cNvPr>
          <p:cNvPicPr>
            <a:picLocks noChangeAspect="1"/>
          </p:cNvPicPr>
          <p:nvPr/>
        </p:nvPicPr>
        <p:blipFill>
          <a:blip r:embed="rId3"/>
          <a:stretch>
            <a:fillRect/>
          </a:stretch>
        </p:blipFill>
        <p:spPr>
          <a:xfrm>
            <a:off x="0" y="-1"/>
            <a:ext cx="12194980" cy="4180115"/>
          </a:xfrm>
          <a:prstGeom prst="rect">
            <a:avLst/>
          </a:prstGeom>
        </p:spPr>
      </p:pic>
    </p:spTree>
    <p:extLst>
      <p:ext uri="{BB962C8B-B14F-4D97-AF65-F5344CB8AC3E}">
        <p14:creationId xmlns:p14="http://schemas.microsoft.com/office/powerpoint/2010/main" val="47007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chart&#10;&#10;Description automatically generated">
            <a:extLst>
              <a:ext uri="{FF2B5EF4-FFF2-40B4-BE49-F238E27FC236}">
                <a16:creationId xmlns:a16="http://schemas.microsoft.com/office/drawing/2014/main" id="{F1BB24C4-B021-D323-E4FB-DC74E77D9F62}"/>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86108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71A4B4E-975D-FC54-7531-FB745FD83A05}"/>
              </a:ext>
            </a:extLst>
          </p:cNvPr>
          <p:cNvSpPr/>
          <p:nvPr/>
        </p:nvSpPr>
        <p:spPr>
          <a:xfrm>
            <a:off x="629392" y="4208745"/>
            <a:ext cx="10937173" cy="15864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t>Areas to explore:</a:t>
            </a:r>
          </a:p>
          <a:p>
            <a:endParaRPr lang="en-US"/>
          </a:p>
          <a:p>
            <a:r>
              <a:rPr lang="en-US"/>
              <a:t>Concepts and measures:</a:t>
            </a:r>
          </a:p>
        </p:txBody>
      </p:sp>
      <p:pic>
        <p:nvPicPr>
          <p:cNvPr id="3" name="Picture 2">
            <a:extLst>
              <a:ext uri="{FF2B5EF4-FFF2-40B4-BE49-F238E27FC236}">
                <a16:creationId xmlns:a16="http://schemas.microsoft.com/office/drawing/2014/main" id="{D50176A5-58C9-606A-7384-A52CA2D160D8}"/>
              </a:ext>
            </a:extLst>
          </p:cNvPr>
          <p:cNvPicPr>
            <a:picLocks noChangeAspect="1"/>
          </p:cNvPicPr>
          <p:nvPr/>
        </p:nvPicPr>
        <p:blipFill>
          <a:blip r:embed="rId3"/>
          <a:stretch>
            <a:fillRect/>
          </a:stretch>
        </p:blipFill>
        <p:spPr>
          <a:xfrm>
            <a:off x="0" y="0"/>
            <a:ext cx="12192000" cy="4095749"/>
          </a:xfrm>
          <a:prstGeom prst="rect">
            <a:avLst/>
          </a:prstGeom>
        </p:spPr>
      </p:pic>
    </p:spTree>
    <p:extLst>
      <p:ext uri="{BB962C8B-B14F-4D97-AF65-F5344CB8AC3E}">
        <p14:creationId xmlns:p14="http://schemas.microsoft.com/office/powerpoint/2010/main" val="198076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74CF51-3891-9D0D-1122-C12C63C4E94C}"/>
              </a:ext>
            </a:extLst>
          </p:cNvPr>
          <p:cNvPicPr>
            <a:picLocks noChangeAspect="1"/>
          </p:cNvPicPr>
          <p:nvPr/>
        </p:nvPicPr>
        <p:blipFill rotWithShape="1">
          <a:blip r:embed="rId3"/>
          <a:srcRect t="12728" b="16747"/>
          <a:stretch/>
        </p:blipFill>
        <p:spPr>
          <a:xfrm>
            <a:off x="12525" y="588724"/>
            <a:ext cx="12159433" cy="4823659"/>
          </a:xfrm>
          <a:prstGeom prst="rect">
            <a:avLst/>
          </a:prstGeom>
        </p:spPr>
      </p:pic>
    </p:spTree>
    <p:extLst>
      <p:ext uri="{BB962C8B-B14F-4D97-AF65-F5344CB8AC3E}">
        <p14:creationId xmlns:p14="http://schemas.microsoft.com/office/powerpoint/2010/main" val="235004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04B7C7-C218-9B54-DE0F-2E361DDBB4FA}"/>
              </a:ext>
            </a:extLst>
          </p:cNvPr>
          <p:cNvPicPr>
            <a:picLocks noChangeAspect="1"/>
          </p:cNvPicPr>
          <p:nvPr/>
        </p:nvPicPr>
        <p:blipFill>
          <a:blip r:embed="rId3"/>
          <a:stretch>
            <a:fillRect/>
          </a:stretch>
        </p:blipFill>
        <p:spPr>
          <a:xfrm>
            <a:off x="30324" y="0"/>
            <a:ext cx="12131351" cy="5781347"/>
          </a:xfrm>
          <a:prstGeom prst="rect">
            <a:avLst/>
          </a:prstGeom>
        </p:spPr>
      </p:pic>
    </p:spTree>
    <p:extLst>
      <p:ext uri="{BB962C8B-B14F-4D97-AF65-F5344CB8AC3E}">
        <p14:creationId xmlns:p14="http://schemas.microsoft.com/office/powerpoint/2010/main" val="3685994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oup of people&#10;&#10;Description automatically generated with medium confidence">
            <a:extLst>
              <a:ext uri="{FF2B5EF4-FFF2-40B4-BE49-F238E27FC236}">
                <a16:creationId xmlns:a16="http://schemas.microsoft.com/office/drawing/2014/main" id="{5A82405B-0DD8-37CC-FF81-F7EAA0DE4DAA}"/>
              </a:ext>
            </a:extLst>
          </p:cNvPr>
          <p:cNvPicPr>
            <a:picLocks noChangeAspect="1"/>
          </p:cNvPicPr>
          <p:nvPr/>
        </p:nvPicPr>
        <p:blipFill rotWithShape="1">
          <a:blip r:embed="rId3"/>
          <a:srcRect t="8472" b="15390"/>
          <a:stretch/>
        </p:blipFill>
        <p:spPr>
          <a:xfrm>
            <a:off x="0" y="394570"/>
            <a:ext cx="12188820" cy="5220182"/>
          </a:xfrm>
          <a:prstGeom prst="rect">
            <a:avLst/>
          </a:prstGeom>
        </p:spPr>
      </p:pic>
    </p:spTree>
    <p:extLst>
      <p:ext uri="{BB962C8B-B14F-4D97-AF65-F5344CB8AC3E}">
        <p14:creationId xmlns:p14="http://schemas.microsoft.com/office/powerpoint/2010/main" val="13571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1296D-9551-4246-7C28-850A9A4076C8}"/>
              </a:ext>
            </a:extLst>
          </p:cNvPr>
          <p:cNvSpPr/>
          <p:nvPr/>
        </p:nvSpPr>
        <p:spPr>
          <a:xfrm>
            <a:off x="677333" y="234472"/>
            <a:ext cx="11222171" cy="954107"/>
          </a:xfrm>
          <a:prstGeom prst="rect">
            <a:avLst/>
          </a:prstGeom>
        </p:spPr>
        <p:txBody>
          <a:bodyPr wrap="square">
            <a:spAutoFit/>
          </a:bodyPr>
          <a:lstStyle/>
          <a:p>
            <a:pPr rtl="0">
              <a:spcBef>
                <a:spcPts val="0"/>
              </a:spcBef>
              <a:spcAft>
                <a:spcPts val="0"/>
              </a:spcAft>
            </a:pPr>
            <a:r>
              <a:rPr lang="en-AU" sz="2800" b="1" dirty="0">
                <a:solidFill>
                  <a:schemeClr val="accent2"/>
                </a:solidFill>
                <a:latin typeface="Arial" panose="020B0604020202020204" pitchFamily="34" charset="0"/>
                <a:cs typeface="Arial" panose="020B0604020202020204" pitchFamily="34" charset="0"/>
              </a:rPr>
              <a:t>Additional templates</a:t>
            </a:r>
          </a:p>
          <a:p>
            <a:pPr rtl="0">
              <a:spcBef>
                <a:spcPts val="0"/>
              </a:spcBef>
              <a:spcAft>
                <a:spcPts val="0"/>
              </a:spcAft>
            </a:pPr>
            <a:endParaRPr lang="en-AU" sz="2800" b="1" dirty="0">
              <a:solidFill>
                <a:schemeClr val="accent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A5AEDBE-1EB2-1101-E2C7-EE802177B34C}"/>
              </a:ext>
            </a:extLst>
          </p:cNvPr>
          <p:cNvSpPr txBox="1"/>
          <p:nvPr/>
        </p:nvSpPr>
        <p:spPr>
          <a:xfrm>
            <a:off x="677333" y="1680210"/>
            <a:ext cx="4480714" cy="646331"/>
          </a:xfrm>
          <a:prstGeom prst="rect">
            <a:avLst/>
          </a:prstGeom>
          <a:noFill/>
        </p:spPr>
        <p:txBody>
          <a:bodyPr wrap="none" rtlCol="0">
            <a:spAutoFit/>
          </a:bodyPr>
          <a:lstStyle/>
          <a:p>
            <a:r>
              <a:rPr lang="en-AU" b="1" dirty="0">
                <a:solidFill>
                  <a:schemeClr val="accent1"/>
                </a:solidFill>
                <a:latin typeface="Arial" panose="020B0604020202020204" pitchFamily="34" charset="0"/>
                <a:cs typeface="Arial" panose="020B0604020202020204" pitchFamily="34" charset="0"/>
              </a:rPr>
              <a:t>A</a:t>
            </a:r>
            <a:r>
              <a:rPr lang="en-AU" sz="1800" b="1" dirty="0">
                <a:solidFill>
                  <a:schemeClr val="accent1"/>
                </a:solidFill>
                <a:latin typeface="Arial" panose="020B0604020202020204" pitchFamily="34" charset="0"/>
                <a:cs typeface="Arial" panose="020B0604020202020204" pitchFamily="34" charset="0"/>
              </a:rPr>
              <a:t>dd your own concepts and measures.</a:t>
            </a:r>
            <a:endParaRPr lang="en-AU" sz="1800" b="1" dirty="0">
              <a:solidFill>
                <a:schemeClr val="accent1"/>
              </a:solidFill>
              <a:effectLst/>
              <a:latin typeface="Arial" panose="020B0604020202020204" pitchFamily="34" charset="0"/>
              <a:cs typeface="Arial" panose="020B0604020202020204" pitchFamily="34" charset="0"/>
            </a:endParaRPr>
          </a:p>
          <a:p>
            <a:endParaRPr lang="en-US" dirty="0">
              <a:solidFill>
                <a:schemeClr val="accent1"/>
              </a:solidFill>
            </a:endParaRPr>
          </a:p>
        </p:txBody>
      </p:sp>
    </p:spTree>
    <p:extLst>
      <p:ext uri="{BB962C8B-B14F-4D97-AF65-F5344CB8AC3E}">
        <p14:creationId xmlns:p14="http://schemas.microsoft.com/office/powerpoint/2010/main" val="115936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343E950-62B5-D33F-50DF-14F27A24BCF1}"/>
              </a:ext>
            </a:extLst>
          </p:cNvPr>
          <p:cNvSpPr/>
          <p:nvPr/>
        </p:nvSpPr>
        <p:spPr>
          <a:xfrm>
            <a:off x="8128242" y="2048916"/>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6" name="Rounded Rectangle 5">
            <a:extLst>
              <a:ext uri="{FF2B5EF4-FFF2-40B4-BE49-F238E27FC236}">
                <a16:creationId xmlns:a16="http://schemas.microsoft.com/office/drawing/2014/main" id="{DA7526DE-4A91-3F5A-1EE3-23409FFCDF83}"/>
              </a:ext>
            </a:extLst>
          </p:cNvPr>
          <p:cNvSpPr/>
          <p:nvPr/>
        </p:nvSpPr>
        <p:spPr>
          <a:xfrm>
            <a:off x="4143674" y="2048916"/>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12" name="Rounded Rectangle 11">
            <a:extLst>
              <a:ext uri="{FF2B5EF4-FFF2-40B4-BE49-F238E27FC236}">
                <a16:creationId xmlns:a16="http://schemas.microsoft.com/office/drawing/2014/main" id="{FFAB25F5-93C6-E481-14CE-E06F163E7D12}"/>
              </a:ext>
            </a:extLst>
          </p:cNvPr>
          <p:cNvSpPr/>
          <p:nvPr/>
        </p:nvSpPr>
        <p:spPr>
          <a:xfrm>
            <a:off x="6135958" y="2048916"/>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15" name="Rounded Rectangle 14">
            <a:extLst>
              <a:ext uri="{FF2B5EF4-FFF2-40B4-BE49-F238E27FC236}">
                <a16:creationId xmlns:a16="http://schemas.microsoft.com/office/drawing/2014/main" id="{1BCDB85C-739F-ED72-280F-32F011FDC07D}"/>
              </a:ext>
            </a:extLst>
          </p:cNvPr>
          <p:cNvSpPr/>
          <p:nvPr/>
        </p:nvSpPr>
        <p:spPr>
          <a:xfrm>
            <a:off x="2151390" y="2048916"/>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20" name="Rounded Rectangle 19">
            <a:extLst>
              <a:ext uri="{FF2B5EF4-FFF2-40B4-BE49-F238E27FC236}">
                <a16:creationId xmlns:a16="http://schemas.microsoft.com/office/drawing/2014/main" id="{34FF62C5-4628-CCA5-B3FA-5DDEB0B2734C}"/>
              </a:ext>
            </a:extLst>
          </p:cNvPr>
          <p:cNvSpPr/>
          <p:nvPr/>
        </p:nvSpPr>
        <p:spPr>
          <a:xfrm>
            <a:off x="167421" y="2059995"/>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24" name="Rounded Rectangle 23">
            <a:extLst>
              <a:ext uri="{FF2B5EF4-FFF2-40B4-BE49-F238E27FC236}">
                <a16:creationId xmlns:a16="http://schemas.microsoft.com/office/drawing/2014/main" id="{AFA866A2-AC66-C92C-41FA-E20145F860B2}"/>
              </a:ext>
            </a:extLst>
          </p:cNvPr>
          <p:cNvSpPr/>
          <p:nvPr/>
        </p:nvSpPr>
        <p:spPr>
          <a:xfrm>
            <a:off x="10109445" y="2043377"/>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latin typeface="Arial" panose="020B0604020202020204" pitchFamily="34" charset="0"/>
              </a:rPr>
              <a:t>Enter your concept here</a:t>
            </a:r>
            <a:endParaRPr lang="en-US" sz="1400">
              <a:solidFill>
                <a:schemeClr val="bg1"/>
              </a:solidFill>
            </a:endParaRPr>
          </a:p>
        </p:txBody>
      </p:sp>
      <p:sp>
        <p:nvSpPr>
          <p:cNvPr id="28" name="Rounded Rectangle 27">
            <a:extLst>
              <a:ext uri="{FF2B5EF4-FFF2-40B4-BE49-F238E27FC236}">
                <a16:creationId xmlns:a16="http://schemas.microsoft.com/office/drawing/2014/main" id="{440D8322-FBC2-08A7-6F9A-1E689BEAE4BB}"/>
              </a:ext>
            </a:extLst>
          </p:cNvPr>
          <p:cNvSpPr/>
          <p:nvPr/>
        </p:nvSpPr>
        <p:spPr>
          <a:xfrm>
            <a:off x="8128242" y="2786688"/>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33" name="Rounded Rectangle 32">
            <a:extLst>
              <a:ext uri="{FF2B5EF4-FFF2-40B4-BE49-F238E27FC236}">
                <a16:creationId xmlns:a16="http://schemas.microsoft.com/office/drawing/2014/main" id="{C6479751-EA74-1075-79B3-FC40263388B4}"/>
              </a:ext>
            </a:extLst>
          </p:cNvPr>
          <p:cNvSpPr/>
          <p:nvPr/>
        </p:nvSpPr>
        <p:spPr>
          <a:xfrm>
            <a:off x="4143674" y="2786688"/>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34" name="Rounded Rectangle 33">
            <a:extLst>
              <a:ext uri="{FF2B5EF4-FFF2-40B4-BE49-F238E27FC236}">
                <a16:creationId xmlns:a16="http://schemas.microsoft.com/office/drawing/2014/main" id="{741747AD-6E63-C225-8F69-98069E0F2908}"/>
              </a:ext>
            </a:extLst>
          </p:cNvPr>
          <p:cNvSpPr/>
          <p:nvPr/>
        </p:nvSpPr>
        <p:spPr>
          <a:xfrm>
            <a:off x="6135958" y="2786688"/>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35" name="Rounded Rectangle 34">
            <a:extLst>
              <a:ext uri="{FF2B5EF4-FFF2-40B4-BE49-F238E27FC236}">
                <a16:creationId xmlns:a16="http://schemas.microsoft.com/office/drawing/2014/main" id="{EA7E3E27-8FA2-E6B5-ECC0-D64FA0F6EBF6}"/>
              </a:ext>
            </a:extLst>
          </p:cNvPr>
          <p:cNvSpPr/>
          <p:nvPr/>
        </p:nvSpPr>
        <p:spPr>
          <a:xfrm>
            <a:off x="2151390" y="2786688"/>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36" name="Rounded Rectangle 35">
            <a:extLst>
              <a:ext uri="{FF2B5EF4-FFF2-40B4-BE49-F238E27FC236}">
                <a16:creationId xmlns:a16="http://schemas.microsoft.com/office/drawing/2014/main" id="{B3D5848F-A6B0-7ACE-E367-21F5DE7C633E}"/>
              </a:ext>
            </a:extLst>
          </p:cNvPr>
          <p:cNvSpPr/>
          <p:nvPr/>
        </p:nvSpPr>
        <p:spPr>
          <a:xfrm>
            <a:off x="167421" y="2797767"/>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37" name="Rounded Rectangle 36">
            <a:extLst>
              <a:ext uri="{FF2B5EF4-FFF2-40B4-BE49-F238E27FC236}">
                <a16:creationId xmlns:a16="http://schemas.microsoft.com/office/drawing/2014/main" id="{4D90D3C8-9F3B-B5E7-9904-17EB06C6C1FD}"/>
              </a:ext>
            </a:extLst>
          </p:cNvPr>
          <p:cNvSpPr/>
          <p:nvPr/>
        </p:nvSpPr>
        <p:spPr>
          <a:xfrm>
            <a:off x="10109445" y="2781149"/>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latin typeface="Arial" panose="020B0604020202020204" pitchFamily="34" charset="0"/>
              </a:rPr>
              <a:t>Enter your concept here</a:t>
            </a:r>
            <a:endParaRPr lang="en-US" sz="1400">
              <a:solidFill>
                <a:schemeClr val="bg1"/>
              </a:solidFill>
            </a:endParaRPr>
          </a:p>
        </p:txBody>
      </p:sp>
      <p:sp>
        <p:nvSpPr>
          <p:cNvPr id="38" name="Rounded Rectangle 37">
            <a:extLst>
              <a:ext uri="{FF2B5EF4-FFF2-40B4-BE49-F238E27FC236}">
                <a16:creationId xmlns:a16="http://schemas.microsoft.com/office/drawing/2014/main" id="{47A9906F-57E8-B02E-7B55-9F8AA3A6BCBE}"/>
              </a:ext>
            </a:extLst>
          </p:cNvPr>
          <p:cNvSpPr/>
          <p:nvPr/>
        </p:nvSpPr>
        <p:spPr>
          <a:xfrm>
            <a:off x="8128242" y="3551668"/>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39" name="Rounded Rectangle 38">
            <a:extLst>
              <a:ext uri="{FF2B5EF4-FFF2-40B4-BE49-F238E27FC236}">
                <a16:creationId xmlns:a16="http://schemas.microsoft.com/office/drawing/2014/main" id="{8E0C1789-5873-F467-5572-EDBB57369016}"/>
              </a:ext>
            </a:extLst>
          </p:cNvPr>
          <p:cNvSpPr/>
          <p:nvPr/>
        </p:nvSpPr>
        <p:spPr>
          <a:xfrm>
            <a:off x="4143674" y="3551668"/>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40" name="Rounded Rectangle 39">
            <a:extLst>
              <a:ext uri="{FF2B5EF4-FFF2-40B4-BE49-F238E27FC236}">
                <a16:creationId xmlns:a16="http://schemas.microsoft.com/office/drawing/2014/main" id="{7E541334-1D5E-2490-77C2-CDCF01CF27A2}"/>
              </a:ext>
            </a:extLst>
          </p:cNvPr>
          <p:cNvSpPr/>
          <p:nvPr/>
        </p:nvSpPr>
        <p:spPr>
          <a:xfrm>
            <a:off x="6135958" y="3551668"/>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Arial" panose="020B0604020202020204" pitchFamily="34" charset="0"/>
              </a:rPr>
              <a:t>Enter your concept here</a:t>
            </a:r>
            <a:endParaRPr lang="en-US" sz="1400" dirty="0">
              <a:solidFill>
                <a:schemeClr val="bg1"/>
              </a:solidFill>
            </a:endParaRPr>
          </a:p>
        </p:txBody>
      </p:sp>
      <p:sp>
        <p:nvSpPr>
          <p:cNvPr id="41" name="Rounded Rectangle 40">
            <a:extLst>
              <a:ext uri="{FF2B5EF4-FFF2-40B4-BE49-F238E27FC236}">
                <a16:creationId xmlns:a16="http://schemas.microsoft.com/office/drawing/2014/main" id="{42983419-0179-6C1E-B26A-FB5F8CF4E7A4}"/>
              </a:ext>
            </a:extLst>
          </p:cNvPr>
          <p:cNvSpPr/>
          <p:nvPr/>
        </p:nvSpPr>
        <p:spPr>
          <a:xfrm>
            <a:off x="2151390" y="3551668"/>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42" name="Rounded Rectangle 41">
            <a:extLst>
              <a:ext uri="{FF2B5EF4-FFF2-40B4-BE49-F238E27FC236}">
                <a16:creationId xmlns:a16="http://schemas.microsoft.com/office/drawing/2014/main" id="{1E0DC95F-9956-AA99-ACAC-E2E57A2F9266}"/>
              </a:ext>
            </a:extLst>
          </p:cNvPr>
          <p:cNvSpPr/>
          <p:nvPr/>
        </p:nvSpPr>
        <p:spPr>
          <a:xfrm>
            <a:off x="167421" y="3562747"/>
            <a:ext cx="1924965" cy="631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0" i="0" u="none" strike="noStrike" dirty="0">
                <a:solidFill>
                  <a:schemeClr val="bg1"/>
                </a:solidFill>
                <a:effectLst/>
                <a:latin typeface="Arial" panose="020B0604020202020204" pitchFamily="34" charset="0"/>
              </a:rPr>
              <a:t>Enter your concept here</a:t>
            </a:r>
            <a:endParaRPr lang="en-US" sz="1400" dirty="0">
              <a:solidFill>
                <a:schemeClr val="bg1"/>
              </a:solidFill>
            </a:endParaRPr>
          </a:p>
        </p:txBody>
      </p:sp>
      <p:sp>
        <p:nvSpPr>
          <p:cNvPr id="43" name="Rounded Rectangle 42">
            <a:extLst>
              <a:ext uri="{FF2B5EF4-FFF2-40B4-BE49-F238E27FC236}">
                <a16:creationId xmlns:a16="http://schemas.microsoft.com/office/drawing/2014/main" id="{60437903-3F5A-AE24-7489-C16F583429FF}"/>
              </a:ext>
            </a:extLst>
          </p:cNvPr>
          <p:cNvSpPr/>
          <p:nvPr/>
        </p:nvSpPr>
        <p:spPr>
          <a:xfrm>
            <a:off x="10109445" y="3546129"/>
            <a:ext cx="1924965" cy="6068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latin typeface="Arial" panose="020B0604020202020204" pitchFamily="34" charset="0"/>
              </a:rPr>
              <a:t>Enter your concept here</a:t>
            </a:r>
            <a:endParaRPr lang="en-US" sz="1400">
              <a:solidFill>
                <a:schemeClr val="bg1"/>
              </a:solidFill>
            </a:endParaRPr>
          </a:p>
        </p:txBody>
      </p:sp>
    </p:spTree>
    <p:custDataLst>
      <p:tags r:id="rId1"/>
    </p:custDataLst>
    <p:extLst>
      <p:ext uri="{BB962C8B-B14F-4D97-AF65-F5344CB8AC3E}">
        <p14:creationId xmlns:p14="http://schemas.microsoft.com/office/powerpoint/2010/main" val="1916040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id of blue and white lines&#10;&#10;Description automatically generated">
            <a:extLst>
              <a:ext uri="{FF2B5EF4-FFF2-40B4-BE49-F238E27FC236}">
                <a16:creationId xmlns:a16="http://schemas.microsoft.com/office/drawing/2014/main" id="{673D3729-42B3-7C60-8DBA-00102EC6218D}"/>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3A3C424-5C8E-3FC3-ACCB-72C4F6B6AE3A}"/>
              </a:ext>
            </a:extLst>
          </p:cNvPr>
          <p:cNvSpPr txBox="1"/>
          <p:nvPr/>
        </p:nvSpPr>
        <p:spPr>
          <a:xfrm>
            <a:off x="65314" y="130629"/>
            <a:ext cx="926276" cy="738664"/>
          </a:xfrm>
          <a:prstGeom prst="rect">
            <a:avLst/>
          </a:prstGeom>
          <a:noFill/>
        </p:spPr>
        <p:txBody>
          <a:bodyPr wrap="square" rtlCol="0">
            <a:spAutoFit/>
          </a:bodyPr>
          <a:lstStyle/>
          <a:p>
            <a:r>
              <a:rPr lang="en-US" sz="1400" dirty="0"/>
              <a:t>ADD </a:t>
            </a:r>
            <a:r>
              <a:rPr lang="en-US" sz="1400" b="1" dirty="0"/>
              <a:t>CONCEPT</a:t>
            </a:r>
            <a:r>
              <a:rPr lang="en-US" sz="1400" dirty="0"/>
              <a:t> HERE …</a:t>
            </a:r>
          </a:p>
        </p:txBody>
      </p:sp>
      <p:sp>
        <p:nvSpPr>
          <p:cNvPr id="5" name="TextBox 4">
            <a:extLst>
              <a:ext uri="{FF2B5EF4-FFF2-40B4-BE49-F238E27FC236}">
                <a16:creationId xmlns:a16="http://schemas.microsoft.com/office/drawing/2014/main" id="{7BE4AA26-29CC-FE2D-2833-3E0A1EA6ABFB}"/>
              </a:ext>
            </a:extLst>
          </p:cNvPr>
          <p:cNvSpPr txBox="1"/>
          <p:nvPr/>
        </p:nvSpPr>
        <p:spPr>
          <a:xfrm>
            <a:off x="1149927" y="130629"/>
            <a:ext cx="926276" cy="738664"/>
          </a:xfrm>
          <a:prstGeom prst="rect">
            <a:avLst/>
          </a:prstGeom>
          <a:noFill/>
        </p:spPr>
        <p:txBody>
          <a:bodyPr wrap="square" rtlCol="0">
            <a:spAutoFit/>
          </a:bodyPr>
          <a:lstStyle/>
          <a:p>
            <a:r>
              <a:rPr lang="en-US" sz="1400" dirty="0"/>
              <a:t>Add </a:t>
            </a:r>
            <a:r>
              <a:rPr lang="en-US" sz="1400" b="1" dirty="0"/>
              <a:t>measure</a:t>
            </a:r>
            <a:r>
              <a:rPr lang="en-US" sz="1400" dirty="0"/>
              <a:t> here …</a:t>
            </a:r>
          </a:p>
        </p:txBody>
      </p:sp>
      <p:sp>
        <p:nvSpPr>
          <p:cNvPr id="6" name="TextBox 5">
            <a:extLst>
              <a:ext uri="{FF2B5EF4-FFF2-40B4-BE49-F238E27FC236}">
                <a16:creationId xmlns:a16="http://schemas.microsoft.com/office/drawing/2014/main" id="{B384E12A-4A78-388B-E06B-87C58679DDE6}"/>
              </a:ext>
            </a:extLst>
          </p:cNvPr>
          <p:cNvSpPr txBox="1"/>
          <p:nvPr/>
        </p:nvSpPr>
        <p:spPr>
          <a:xfrm>
            <a:off x="2284021" y="65315"/>
            <a:ext cx="926276" cy="954107"/>
          </a:xfrm>
          <a:prstGeom prst="rect">
            <a:avLst/>
          </a:prstGeom>
          <a:noFill/>
        </p:spPr>
        <p:txBody>
          <a:bodyPr wrap="square" rtlCol="0">
            <a:spAutoFit/>
          </a:bodyPr>
          <a:lstStyle/>
          <a:p>
            <a:r>
              <a:rPr lang="en-US" sz="1400" dirty="0"/>
              <a:t>Add additional text boxes as needed</a:t>
            </a:r>
          </a:p>
        </p:txBody>
      </p:sp>
    </p:spTree>
    <p:extLst>
      <p:ext uri="{BB962C8B-B14F-4D97-AF65-F5344CB8AC3E}">
        <p14:creationId xmlns:p14="http://schemas.microsoft.com/office/powerpoint/2010/main" val="238049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9F04E9-C79B-1ACD-916F-1DE182D465CA}"/>
              </a:ext>
            </a:extLst>
          </p:cNvPr>
          <p:cNvSpPr txBox="1"/>
          <p:nvPr/>
        </p:nvSpPr>
        <p:spPr>
          <a:xfrm>
            <a:off x="2082128" y="5983953"/>
            <a:ext cx="4900124" cy="521938"/>
          </a:xfrm>
          <a:prstGeom prst="rect">
            <a:avLst/>
          </a:prstGeom>
          <a:noFill/>
        </p:spPr>
        <p:txBody>
          <a:bodyPr wrap="square">
            <a:spAutoFit/>
          </a:bodyPr>
          <a:lstStyle/>
          <a:p>
            <a:pPr rtl="0">
              <a:lnSpc>
                <a:spcPct val="120000"/>
              </a:lnSpc>
              <a:spcBef>
                <a:spcPts val="0"/>
              </a:spcBef>
              <a:spcAft>
                <a:spcPts val="0"/>
              </a:spcAft>
            </a:pPr>
            <a:r>
              <a:rPr lang="en-AU" sz="800">
                <a:effectLst/>
                <a:latin typeface="Arial"/>
                <a:ea typeface="Times New Roman" panose="02020603050405020304" pitchFamily="18" charset="0"/>
                <a:cs typeface="Arial"/>
              </a:rPr>
              <a:t>From: </a:t>
            </a:r>
            <a:br>
              <a:rPr lang="en-AU" sz="800">
                <a:effectLst/>
                <a:latin typeface="Arial"/>
                <a:ea typeface="Times New Roman" panose="02020603050405020304" pitchFamily="18" charset="0"/>
                <a:cs typeface="Arial"/>
              </a:rPr>
            </a:br>
            <a:r>
              <a:rPr lang="en-AU" sz="800" err="1">
                <a:effectLst/>
                <a:latin typeface="Arial"/>
                <a:ea typeface="Times New Roman" panose="02020603050405020304" pitchFamily="18" charset="0"/>
                <a:cs typeface="Arial"/>
              </a:rPr>
              <a:t>Nisselle</a:t>
            </a:r>
            <a:r>
              <a:rPr lang="en-AU" sz="800">
                <a:effectLst/>
                <a:latin typeface="Arial"/>
                <a:ea typeface="Times New Roman" panose="02020603050405020304" pitchFamily="18" charset="0"/>
                <a:cs typeface="Arial"/>
              </a:rPr>
              <a:t> A, Terrill B, </a:t>
            </a:r>
            <a:r>
              <a:rPr lang="en-AU" sz="800" err="1">
                <a:effectLst/>
                <a:latin typeface="Arial"/>
                <a:ea typeface="Times New Roman" panose="02020603050405020304" pitchFamily="18" charset="0"/>
                <a:cs typeface="Arial"/>
              </a:rPr>
              <a:t>Janinski</a:t>
            </a:r>
            <a:r>
              <a:rPr lang="en-AU" sz="800">
                <a:effectLst/>
                <a:latin typeface="Arial"/>
                <a:ea typeface="Times New Roman" panose="02020603050405020304" pitchFamily="18" charset="0"/>
                <a:cs typeface="Arial"/>
              </a:rPr>
              <a:t> M, Metcalfe S, Caff C. </a:t>
            </a:r>
            <a:r>
              <a:rPr lang="en-AU" sz="800">
                <a:effectLst/>
                <a:latin typeface="Arial"/>
                <a:ea typeface="Calibri"/>
                <a:cs typeface="Arial"/>
              </a:rPr>
              <a:t>Ensuring </a:t>
            </a:r>
            <a:r>
              <a:rPr lang="en-AU" sz="800">
                <a:effectLst/>
                <a:latin typeface="Arial"/>
                <a:ea typeface="Times New Roman" panose="02020603050405020304" pitchFamily="18" charset="0"/>
                <a:cs typeface="Arial"/>
              </a:rPr>
              <a:t>b</a:t>
            </a:r>
            <a:r>
              <a:rPr lang="en-AU" sz="800">
                <a:effectLst/>
                <a:latin typeface="Arial"/>
                <a:ea typeface="Calibri"/>
                <a:cs typeface="Arial"/>
              </a:rPr>
              <a:t>est </a:t>
            </a:r>
            <a:r>
              <a:rPr lang="en-AU" sz="800">
                <a:effectLst/>
                <a:latin typeface="Arial"/>
                <a:ea typeface="Times New Roman" panose="02020603050405020304" pitchFamily="18" charset="0"/>
                <a:cs typeface="Arial"/>
              </a:rPr>
              <a:t>p</a:t>
            </a:r>
            <a:r>
              <a:rPr lang="en-AU" sz="800">
                <a:effectLst/>
                <a:latin typeface="Arial"/>
                <a:ea typeface="Calibri"/>
                <a:cs typeface="Arial"/>
              </a:rPr>
              <a:t>ractice in </a:t>
            </a:r>
            <a:r>
              <a:rPr lang="en-AU" sz="800">
                <a:effectLst/>
                <a:latin typeface="Arial"/>
                <a:ea typeface="Times New Roman" panose="02020603050405020304" pitchFamily="18" charset="0"/>
                <a:cs typeface="Arial"/>
              </a:rPr>
              <a:t>g</a:t>
            </a:r>
            <a:r>
              <a:rPr lang="en-AU" sz="800">
                <a:effectLst/>
                <a:latin typeface="Arial"/>
                <a:ea typeface="Calibri"/>
                <a:cs typeface="Arial"/>
              </a:rPr>
              <a:t>enomics </a:t>
            </a:r>
            <a:r>
              <a:rPr lang="en-AU" sz="800">
                <a:effectLst/>
                <a:latin typeface="Arial"/>
                <a:ea typeface="Times New Roman" panose="02020603050405020304" pitchFamily="18" charset="0"/>
                <a:cs typeface="Arial"/>
              </a:rPr>
              <a:t>e</a:t>
            </a:r>
            <a:r>
              <a:rPr lang="en-AU" sz="800">
                <a:effectLst/>
                <a:latin typeface="Arial"/>
                <a:ea typeface="Calibri"/>
                <a:cs typeface="Arial"/>
              </a:rPr>
              <a:t>ducation: </a:t>
            </a:r>
            <a:br>
              <a:rPr lang="en-AU" sz="800">
                <a:effectLst/>
                <a:latin typeface="Arial"/>
                <a:ea typeface="Calibri"/>
                <a:cs typeface="Arial"/>
              </a:rPr>
            </a:br>
            <a:r>
              <a:rPr lang="en-AU" sz="800">
                <a:effectLst/>
                <a:latin typeface="Arial"/>
                <a:ea typeface="Calibri"/>
                <a:cs typeface="Arial"/>
              </a:rPr>
              <a:t>A </a:t>
            </a:r>
            <a:r>
              <a:rPr lang="en-AU" sz="800">
                <a:effectLst/>
                <a:latin typeface="Arial"/>
                <a:ea typeface="Times New Roman" panose="02020603050405020304" pitchFamily="18" charset="0"/>
                <a:cs typeface="Arial"/>
              </a:rPr>
              <a:t>t</a:t>
            </a:r>
            <a:r>
              <a:rPr lang="en-AU" sz="800">
                <a:effectLst/>
                <a:latin typeface="Arial"/>
                <a:ea typeface="Calibri"/>
                <a:cs typeface="Arial"/>
              </a:rPr>
              <a:t>heory- and </a:t>
            </a:r>
            <a:r>
              <a:rPr lang="en-AU" sz="800">
                <a:effectLst/>
                <a:latin typeface="Arial"/>
                <a:ea typeface="Times New Roman" panose="02020603050405020304" pitchFamily="18" charset="0"/>
                <a:cs typeface="Arial"/>
              </a:rPr>
              <a:t>e</a:t>
            </a:r>
            <a:r>
              <a:rPr lang="en-AU" sz="800">
                <a:effectLst/>
                <a:latin typeface="Arial"/>
                <a:ea typeface="Calibri"/>
                <a:cs typeface="Arial"/>
              </a:rPr>
              <a:t>mpirically-</a:t>
            </a:r>
            <a:r>
              <a:rPr lang="en-AU" sz="800">
                <a:effectLst/>
                <a:latin typeface="Arial"/>
                <a:ea typeface="Times New Roman" panose="02020603050405020304" pitchFamily="18" charset="0"/>
                <a:cs typeface="Arial"/>
              </a:rPr>
              <a:t>i</a:t>
            </a:r>
            <a:r>
              <a:rPr lang="en-AU" sz="800">
                <a:effectLst/>
                <a:latin typeface="Arial"/>
                <a:ea typeface="Calibri"/>
                <a:cs typeface="Arial"/>
              </a:rPr>
              <a:t>nformed </a:t>
            </a:r>
            <a:r>
              <a:rPr lang="en-AU" sz="800">
                <a:effectLst/>
                <a:latin typeface="Arial"/>
                <a:ea typeface="Times New Roman" panose="02020603050405020304" pitchFamily="18" charset="0"/>
                <a:cs typeface="Arial"/>
              </a:rPr>
              <a:t>e</a:t>
            </a:r>
            <a:r>
              <a:rPr lang="en-AU" sz="800">
                <a:effectLst/>
                <a:latin typeface="Arial"/>
                <a:ea typeface="Calibri"/>
                <a:cs typeface="Arial"/>
              </a:rPr>
              <a:t>valuation </a:t>
            </a:r>
            <a:r>
              <a:rPr lang="en-AU" sz="800">
                <a:latin typeface="Arial"/>
                <a:cs typeface="Arial"/>
              </a:rPr>
              <a:t>framework. </a:t>
            </a:r>
            <a:r>
              <a:rPr lang="en-AU" sz="800" i="1">
                <a:latin typeface="Arial"/>
                <a:cs typeface="Arial"/>
              </a:rPr>
              <a:t>Am J Hum Genet </a:t>
            </a:r>
            <a:r>
              <a:rPr lang="en-AU" sz="800">
                <a:latin typeface="Arial"/>
                <a:cs typeface="Arial"/>
              </a:rPr>
              <a:t>(under review)</a:t>
            </a:r>
          </a:p>
        </p:txBody>
      </p:sp>
      <p:sp>
        <p:nvSpPr>
          <p:cNvPr id="3" name="TextBox 2">
            <a:extLst>
              <a:ext uri="{FF2B5EF4-FFF2-40B4-BE49-F238E27FC236}">
                <a16:creationId xmlns:a16="http://schemas.microsoft.com/office/drawing/2014/main" id="{EEB6A61D-5D12-F109-6B14-A0C198DA98AA}"/>
              </a:ext>
            </a:extLst>
          </p:cNvPr>
          <p:cNvSpPr txBox="1"/>
          <p:nvPr/>
        </p:nvSpPr>
        <p:spPr>
          <a:xfrm>
            <a:off x="7511063" y="5983953"/>
            <a:ext cx="3127620" cy="646331"/>
          </a:xfrm>
          <a:prstGeom prst="rect">
            <a:avLst/>
          </a:prstGeom>
          <a:noFill/>
        </p:spPr>
        <p:txBody>
          <a:bodyPr wrap="square" rtlCol="0">
            <a:spAutoFit/>
          </a:bodyPr>
          <a:lstStyle/>
          <a:p>
            <a:r>
              <a:rPr lang="en-US" b="1" dirty="0">
                <a:solidFill>
                  <a:srgbClr val="F49043"/>
                </a:solidFill>
              </a:rPr>
              <a:t>Find a video description of the model </a:t>
            </a:r>
            <a:r>
              <a:rPr lang="en-US" b="1" u="sng" dirty="0">
                <a:solidFill>
                  <a:schemeClr val="accent1"/>
                </a:solidFill>
              </a:rPr>
              <a:t>[coming soon]</a:t>
            </a:r>
          </a:p>
        </p:txBody>
      </p:sp>
      <p:pic>
        <p:nvPicPr>
          <p:cNvPr id="7" name="Picture 6">
            <a:extLst>
              <a:ext uri="{FF2B5EF4-FFF2-40B4-BE49-F238E27FC236}">
                <a16:creationId xmlns:a16="http://schemas.microsoft.com/office/drawing/2014/main" id="{553F7D4F-6423-2BBB-8DBD-8EE45A3CDF9A}"/>
              </a:ext>
            </a:extLst>
          </p:cNvPr>
          <p:cNvPicPr>
            <a:picLocks noChangeAspect="1"/>
          </p:cNvPicPr>
          <p:nvPr/>
        </p:nvPicPr>
        <p:blipFill>
          <a:blip r:embed="rId3"/>
          <a:stretch>
            <a:fillRect/>
          </a:stretch>
        </p:blipFill>
        <p:spPr>
          <a:xfrm>
            <a:off x="90389" y="1050724"/>
            <a:ext cx="12011221" cy="4251031"/>
          </a:xfrm>
          <a:prstGeom prst="rect">
            <a:avLst/>
          </a:prstGeom>
        </p:spPr>
      </p:pic>
      <p:sp>
        <p:nvSpPr>
          <p:cNvPr id="8" name="TextBox 7">
            <a:extLst>
              <a:ext uri="{FF2B5EF4-FFF2-40B4-BE49-F238E27FC236}">
                <a16:creationId xmlns:a16="http://schemas.microsoft.com/office/drawing/2014/main" id="{078B67CD-30CC-B4D6-CEE4-7BA9060DB4BB}"/>
              </a:ext>
            </a:extLst>
          </p:cNvPr>
          <p:cNvSpPr txBox="1"/>
          <p:nvPr/>
        </p:nvSpPr>
        <p:spPr>
          <a:xfrm>
            <a:off x="227109" y="248683"/>
            <a:ext cx="8257004" cy="461665"/>
          </a:xfrm>
          <a:prstGeom prst="rect">
            <a:avLst/>
          </a:prstGeom>
          <a:noFill/>
        </p:spPr>
        <p:txBody>
          <a:bodyPr wrap="none" rtlCol="0">
            <a:spAutoFit/>
          </a:bodyPr>
          <a:lstStyle/>
          <a:p>
            <a:r>
              <a:rPr lang="en-US" sz="2400" b="1" dirty="0">
                <a:solidFill>
                  <a:schemeClr val="accent2"/>
                </a:solidFill>
              </a:rPr>
              <a:t>An evaluation framework for genomics education interventions</a:t>
            </a:r>
          </a:p>
        </p:txBody>
      </p:sp>
    </p:spTree>
    <p:extLst>
      <p:ext uri="{BB962C8B-B14F-4D97-AF65-F5344CB8AC3E}">
        <p14:creationId xmlns:p14="http://schemas.microsoft.com/office/powerpoint/2010/main" val="198053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51BCD9-8FB3-E145-B561-9197FE0F4006}"/>
              </a:ext>
            </a:extLst>
          </p:cNvPr>
          <p:cNvSpPr>
            <a:spLocks noGrp="1"/>
          </p:cNvSpPr>
          <p:nvPr>
            <p:ph sz="quarter" idx="4294967295"/>
          </p:nvPr>
        </p:nvSpPr>
        <p:spPr>
          <a:xfrm>
            <a:off x="677333" y="1961515"/>
            <a:ext cx="10377354" cy="3605096"/>
          </a:xfrm>
          <a:prstGeom prst="rect">
            <a:avLst/>
          </a:prstGeom>
        </p:spPr>
        <p:txBody>
          <a:bodyPr>
            <a:normAutofit/>
          </a:bodyPr>
          <a:lstStyle/>
          <a:p>
            <a:pPr marL="0" indent="0" rtl="0">
              <a:spcBef>
                <a:spcPts val="0"/>
              </a:spcBef>
              <a:spcAft>
                <a:spcPts val="0"/>
              </a:spcAft>
              <a:buNone/>
            </a:pPr>
            <a:r>
              <a:rPr lang="en-AU" sz="2000" b="0" i="0" u="none" strike="noStrike">
                <a:solidFill>
                  <a:srgbClr val="000000"/>
                </a:solidFill>
                <a:effectLst/>
                <a:latin typeface="Arial" panose="020B0604020202020204" pitchFamily="34" charset="0"/>
              </a:rPr>
              <a:t>Question starters and examples of questions* that other studies have used can be found in the online spreadsheet at:</a:t>
            </a:r>
            <a:br>
              <a:rPr lang="en-AU" sz="2000"/>
            </a:br>
            <a:br>
              <a:rPr lang="en-AU" sz="2000"/>
            </a:br>
            <a:r>
              <a:rPr lang="en-AU" sz="2000">
                <a:hlinkClick r:id="rId3"/>
              </a:rPr>
              <a:t>https://docs.google.com/spreadsheets/d/1CuMi6lQ3dBZjkmsVXBfx9IrHh5Wq_WtrSatjuNrLNPw/edit?usp=sharing</a:t>
            </a:r>
            <a:endParaRPr lang="en-AU" sz="2000"/>
          </a:p>
          <a:p>
            <a:pPr marL="0" indent="0" rtl="0">
              <a:spcBef>
                <a:spcPts val="0"/>
              </a:spcBef>
              <a:spcAft>
                <a:spcPts val="0"/>
              </a:spcAft>
              <a:buNone/>
            </a:pPr>
            <a:endParaRPr lang="en-AU" sz="1800" b="0">
              <a:solidFill>
                <a:srgbClr val="000000"/>
              </a:solidFill>
              <a:latin typeface="Arial" panose="020B0604020202020204" pitchFamily="34" charset="0"/>
            </a:endParaRPr>
          </a:p>
          <a:p>
            <a:pPr marL="0" indent="0" rtl="0">
              <a:spcBef>
                <a:spcPts val="0"/>
              </a:spcBef>
              <a:spcAft>
                <a:spcPts val="0"/>
              </a:spcAft>
              <a:buNone/>
            </a:pPr>
            <a:endParaRPr lang="en-AU" sz="1800">
              <a:solidFill>
                <a:srgbClr val="000000"/>
              </a:solidFill>
              <a:latin typeface="Arial" panose="020B0604020202020204" pitchFamily="34" charset="0"/>
            </a:endParaRPr>
          </a:p>
          <a:p>
            <a:pPr marL="0" indent="0" rtl="0">
              <a:spcBef>
                <a:spcPts val="0"/>
              </a:spcBef>
              <a:spcAft>
                <a:spcPts val="0"/>
              </a:spcAft>
              <a:buNone/>
            </a:pPr>
            <a:endParaRPr lang="en-AU" sz="1800" b="0">
              <a:solidFill>
                <a:srgbClr val="000000"/>
              </a:solidFill>
              <a:latin typeface="Arial" panose="020B0604020202020204" pitchFamily="34" charset="0"/>
            </a:endParaRPr>
          </a:p>
          <a:p>
            <a:pPr marL="0" indent="0">
              <a:spcBef>
                <a:spcPts val="0"/>
              </a:spcBef>
              <a:buNone/>
            </a:pPr>
            <a:r>
              <a:rPr lang="en-AU" sz="1600" b="0" i="0" u="none" strike="noStrike">
                <a:solidFill>
                  <a:srgbClr val="000000"/>
                </a:solidFill>
                <a:effectLst/>
                <a:latin typeface="Arial" panose="020B0604020202020204" pitchFamily="34" charset="0"/>
              </a:rPr>
              <a:t>*</a:t>
            </a:r>
            <a:r>
              <a:rPr lang="en-AU" sz="1600">
                <a:solidFill>
                  <a:srgbClr val="000000"/>
                </a:solidFill>
                <a:latin typeface="Arial" panose="020B0604020202020204" pitchFamily="34" charset="0"/>
              </a:rPr>
              <a:t>Q</a:t>
            </a:r>
            <a:r>
              <a:rPr lang="en-AU" sz="1600" b="0" i="0" u="none" strike="noStrike">
                <a:solidFill>
                  <a:srgbClr val="000000"/>
                </a:solidFill>
                <a:effectLst/>
                <a:latin typeface="Arial" panose="020B0604020202020204" pitchFamily="34" charset="0"/>
              </a:rPr>
              <a:t>uestions and measures were sourced from a literature review of publications up to June 2023. Each of the measures can be linked back to the original reference.</a:t>
            </a:r>
            <a:br>
              <a:rPr lang="en-AU" sz="1600" b="0" i="0" u="none" strike="noStrike">
                <a:solidFill>
                  <a:srgbClr val="000000"/>
                </a:solidFill>
                <a:effectLst/>
                <a:latin typeface="Arial" panose="020B0604020202020204" pitchFamily="34" charset="0"/>
              </a:rPr>
            </a:br>
            <a:br>
              <a:rPr lang="en-AU" sz="1600" b="0" i="0" u="none" strike="noStrike">
                <a:solidFill>
                  <a:srgbClr val="000000"/>
                </a:solidFill>
                <a:effectLst/>
                <a:latin typeface="Arial" panose="020B0604020202020204" pitchFamily="34" charset="0"/>
              </a:rPr>
            </a:br>
            <a:r>
              <a:rPr lang="en-AU" sz="1600" b="0" i="0" u="none" strike="noStrike">
                <a:solidFill>
                  <a:srgbClr val="000000"/>
                </a:solidFill>
                <a:effectLst/>
                <a:latin typeface="Arial" panose="020B0604020202020204" pitchFamily="34" charset="0"/>
              </a:rPr>
              <a:t>References have also been included in the last sheet of the online spreadsheet. </a:t>
            </a:r>
            <a:endParaRPr lang="en-AU" sz="1600" b="0">
              <a:effectLst/>
            </a:endParaRPr>
          </a:p>
        </p:txBody>
      </p:sp>
      <p:sp>
        <p:nvSpPr>
          <p:cNvPr id="13" name="Rectangle 12">
            <a:extLst>
              <a:ext uri="{FF2B5EF4-FFF2-40B4-BE49-F238E27FC236}">
                <a16:creationId xmlns:a16="http://schemas.microsoft.com/office/drawing/2014/main" id="{1AD331FD-BA25-9443-8E8F-E153BF375755}"/>
              </a:ext>
            </a:extLst>
          </p:cNvPr>
          <p:cNvSpPr/>
          <p:nvPr/>
        </p:nvSpPr>
        <p:spPr>
          <a:xfrm>
            <a:off x="677333" y="380712"/>
            <a:ext cx="11222171" cy="1077218"/>
          </a:xfrm>
          <a:prstGeom prst="rect">
            <a:avLst/>
          </a:prstGeom>
        </p:spPr>
        <p:txBody>
          <a:bodyPr wrap="square">
            <a:spAutoFit/>
          </a:bodyPr>
          <a:lstStyle/>
          <a:p>
            <a:pPr rtl="0">
              <a:spcBef>
                <a:spcPts val="0"/>
              </a:spcBef>
              <a:spcAft>
                <a:spcPts val="0"/>
              </a:spcAft>
            </a:pPr>
            <a:r>
              <a:rPr lang="en-AU" sz="3200" i="0" u="none" strike="noStrike">
                <a:solidFill>
                  <a:schemeClr val="accent2"/>
                </a:solidFill>
                <a:effectLst/>
                <a:latin typeface="Arial" panose="020B0604020202020204" pitchFamily="34" charset="0"/>
                <a:cs typeface="Arial" panose="020B0604020202020204" pitchFamily="34" charset="0"/>
              </a:rPr>
              <a:t>Some concepts and questions you could include in an evaluation of a genomics education intervention</a:t>
            </a:r>
            <a:endParaRPr lang="en-AU" sz="3200">
              <a:solidFill>
                <a:schemeClr val="accent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82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DB2A0D-1B90-8B61-48CF-EE962E66838B}"/>
              </a:ext>
            </a:extLst>
          </p:cNvPr>
          <p:cNvSpPr txBox="1"/>
          <p:nvPr/>
        </p:nvSpPr>
        <p:spPr>
          <a:xfrm>
            <a:off x="599034" y="826142"/>
            <a:ext cx="4904784" cy="5101397"/>
          </a:xfrm>
          <a:prstGeom prst="rect">
            <a:avLst/>
          </a:prstGeom>
          <a:noFill/>
        </p:spPr>
        <p:txBody>
          <a:bodyPr wrap="square">
            <a:spAutoFit/>
          </a:bodyPr>
          <a:lstStyle/>
          <a:p>
            <a:pPr rtl="0">
              <a:spcBef>
                <a:spcPts val="0"/>
              </a:spcBef>
              <a:spcAft>
                <a:spcPts val="0"/>
              </a:spcAft>
            </a:pPr>
            <a:r>
              <a:rPr lang="en-AU" sz="1200" b="0" i="1" u="none" strike="noStrike">
                <a:solidFill>
                  <a:schemeClr val="accent2"/>
                </a:solidFill>
                <a:effectLst/>
                <a:latin typeface="Arial" panose="020B0604020202020204" pitchFamily="34" charset="0"/>
              </a:rPr>
              <a:t>Consider what your project could achieve from planning and delivery to short- and long-term outcomes. </a:t>
            </a:r>
            <a:endParaRPr lang="en-AU" sz="1200" b="0">
              <a:solidFill>
                <a:schemeClr val="accent2"/>
              </a:solidFill>
              <a:effectLst/>
            </a:endParaRPr>
          </a:p>
          <a:p>
            <a:pPr rtl="0">
              <a:spcBef>
                <a:spcPts val="0"/>
              </a:spcBef>
              <a:spcAft>
                <a:spcPts val="1200"/>
              </a:spcAft>
            </a:pPr>
            <a:br>
              <a:rPr lang="en-AU" sz="1000" b="1">
                <a:solidFill>
                  <a:srgbClr val="000000"/>
                </a:solidFill>
                <a:latin typeface="Arial" panose="020B0604020202020204" pitchFamily="34" charset="0"/>
              </a:rPr>
            </a:br>
            <a:r>
              <a:rPr lang="en-AU" sz="1000" b="1" i="0" u="none" strike="noStrike">
                <a:solidFill>
                  <a:srgbClr val="000000"/>
                </a:solidFill>
                <a:effectLst/>
                <a:latin typeface="Arial" panose="020B0604020202020204" pitchFamily="34" charset="0"/>
              </a:rPr>
              <a:t>Evaluation should inform </a:t>
            </a:r>
            <a:r>
              <a:rPr lang="en-AU" sz="1000" b="1" i="1" u="none" strike="noStrike">
                <a:solidFill>
                  <a:srgbClr val="000000"/>
                </a:solidFill>
                <a:effectLst/>
                <a:latin typeface="Arial" panose="020B0604020202020204" pitchFamily="34" charset="0"/>
              </a:rPr>
              <a:t>planning</a:t>
            </a:r>
            <a:r>
              <a:rPr lang="en-AU" sz="1000" b="0" i="0" u="none" strike="noStrike">
                <a:solidFill>
                  <a:srgbClr val="000000"/>
                </a:solidFill>
                <a:effectLst/>
                <a:latin typeface="Arial" panose="020B0604020202020204" pitchFamily="34" charset="0"/>
              </a:rPr>
              <a:t> of an intervention. Needs assessments can confirm a local need and identify target audiences, topic areas, and modalities of an intervention. </a:t>
            </a:r>
            <a:endParaRPr lang="en-AU" sz="1000" b="0">
              <a:effectLst/>
            </a:endParaRPr>
          </a:p>
          <a:p>
            <a:pPr rtl="0">
              <a:spcBef>
                <a:spcPts val="0"/>
              </a:spcBef>
              <a:spcAft>
                <a:spcPts val="1200"/>
              </a:spcAft>
            </a:pPr>
            <a:r>
              <a:rPr lang="en-AU" sz="1000" b="0" i="0" u="none" strike="noStrike">
                <a:solidFill>
                  <a:srgbClr val="000000"/>
                </a:solidFill>
                <a:effectLst/>
                <a:latin typeface="Arial" panose="020B0604020202020204" pitchFamily="34" charset="0"/>
              </a:rPr>
              <a:t>Evaluation can provide </a:t>
            </a:r>
            <a:r>
              <a:rPr lang="en-AU" sz="1000" b="1" i="0" u="none" strike="noStrike">
                <a:solidFill>
                  <a:srgbClr val="000000"/>
                </a:solidFill>
                <a:effectLst/>
                <a:latin typeface="Arial" panose="020B0604020202020204" pitchFamily="34" charset="0"/>
              </a:rPr>
              <a:t>information to improve </a:t>
            </a:r>
            <a:r>
              <a:rPr lang="en-AU" sz="1000" b="0" i="0" u="none" strike="noStrike">
                <a:solidFill>
                  <a:srgbClr val="000000"/>
                </a:solidFill>
                <a:effectLst/>
                <a:latin typeface="Arial" panose="020B0604020202020204" pitchFamily="34" charset="0"/>
              </a:rPr>
              <a:t>interventions. How the </a:t>
            </a:r>
            <a:r>
              <a:rPr lang="en-AU" sz="1000">
                <a:solidFill>
                  <a:srgbClr val="000000"/>
                </a:solidFill>
                <a:latin typeface="Arial" panose="020B0604020202020204" pitchFamily="34" charset="0"/>
              </a:rPr>
              <a:t>intervention was </a:t>
            </a:r>
            <a:r>
              <a:rPr lang="en-AU" sz="1000" b="0" i="0" u="none" strike="noStrike">
                <a:solidFill>
                  <a:srgbClr val="000000"/>
                </a:solidFill>
                <a:effectLst/>
                <a:latin typeface="Arial" panose="020B0604020202020204" pitchFamily="34" charset="0"/>
              </a:rPr>
              <a:t>delivered (</a:t>
            </a:r>
            <a:r>
              <a:rPr lang="en-AU" sz="1000" b="0" i="1" u="none" strike="noStrike">
                <a:solidFill>
                  <a:srgbClr val="000000"/>
                </a:solidFill>
                <a:effectLst/>
                <a:latin typeface="Arial" panose="020B0604020202020204" pitchFamily="34" charset="0"/>
              </a:rPr>
              <a:t>implementation</a:t>
            </a:r>
            <a:r>
              <a:rPr lang="en-AU" sz="1000" b="0" i="0" u="none" strike="noStrike">
                <a:solidFill>
                  <a:srgbClr val="000000"/>
                </a:solidFill>
                <a:effectLst/>
                <a:latin typeface="Arial" panose="020B0604020202020204" pitchFamily="34" charset="0"/>
              </a:rPr>
              <a:t>) such as attendance </a:t>
            </a:r>
            <a:r>
              <a:rPr lang="en-AU" sz="1000">
                <a:solidFill>
                  <a:srgbClr val="000000"/>
                </a:solidFill>
                <a:latin typeface="Arial" panose="020B0604020202020204" pitchFamily="34" charset="0"/>
              </a:rPr>
              <a:t>or use, and </a:t>
            </a:r>
            <a:r>
              <a:rPr lang="en-AU" sz="1000" b="0" i="0" u="none" strike="noStrike">
                <a:solidFill>
                  <a:srgbClr val="000000"/>
                </a:solidFill>
                <a:effectLst/>
                <a:latin typeface="Arial" panose="020B0604020202020204" pitchFamily="34" charset="0"/>
              </a:rPr>
              <a:t>actual participants (which may differ from the target audience), can suggest improvements. </a:t>
            </a:r>
            <a:endParaRPr lang="en-AU" sz="1000" b="0">
              <a:effectLst/>
            </a:endParaRPr>
          </a:p>
          <a:p>
            <a:pPr rtl="0">
              <a:spcBef>
                <a:spcPts val="0"/>
              </a:spcBef>
              <a:spcAft>
                <a:spcPts val="1200"/>
              </a:spcAft>
            </a:pPr>
            <a:r>
              <a:rPr lang="en-AU" sz="1000" b="0" i="0" u="none" strike="noStrike">
                <a:solidFill>
                  <a:srgbClr val="000000"/>
                </a:solidFill>
                <a:effectLst/>
                <a:latin typeface="Arial" panose="020B0604020202020204" pitchFamily="34" charset="0"/>
              </a:rPr>
              <a:t>Evaluation of </a:t>
            </a:r>
            <a:r>
              <a:rPr lang="en-AU" sz="1000" b="0" i="1" u="none" strike="noStrike">
                <a:solidFill>
                  <a:srgbClr val="000000"/>
                </a:solidFill>
                <a:effectLst/>
                <a:latin typeface="Arial" panose="020B0604020202020204" pitchFamily="34" charset="0"/>
              </a:rPr>
              <a:t>outcomes</a:t>
            </a:r>
            <a:r>
              <a:rPr lang="en-AU" sz="1000" b="0" i="0" u="none" strike="noStrike">
                <a:solidFill>
                  <a:srgbClr val="000000"/>
                </a:solidFill>
                <a:effectLst/>
                <a:latin typeface="Arial" panose="020B0604020202020204" pitchFamily="34" charset="0"/>
              </a:rPr>
              <a:t> such as </a:t>
            </a:r>
            <a:r>
              <a:rPr lang="en-AU" sz="1000" b="1" i="0" u="none" strike="noStrike">
                <a:solidFill>
                  <a:srgbClr val="000000"/>
                </a:solidFill>
                <a:effectLst/>
                <a:latin typeface="Arial" panose="020B0604020202020204" pitchFamily="34" charset="0"/>
              </a:rPr>
              <a:t>change in knowledge, attitudes and confidence can provide information about an intervention’s </a:t>
            </a:r>
            <a:r>
              <a:rPr lang="en-AU" sz="1000" b="1" i="1" u="none" strike="noStrike">
                <a:solidFill>
                  <a:srgbClr val="000000"/>
                </a:solidFill>
                <a:effectLst/>
                <a:latin typeface="Arial" panose="020B0604020202020204" pitchFamily="34" charset="0"/>
              </a:rPr>
              <a:t>immediate</a:t>
            </a:r>
            <a:r>
              <a:rPr lang="en-AU" sz="1000" b="1" i="0" u="none" strike="noStrike">
                <a:solidFill>
                  <a:srgbClr val="000000"/>
                </a:solidFill>
                <a:effectLst/>
                <a:latin typeface="Arial" panose="020B0604020202020204" pitchFamily="34" charset="0"/>
              </a:rPr>
              <a:t> impact</a:t>
            </a:r>
            <a:r>
              <a:rPr lang="en-AU" sz="1000" b="0" i="0" u="none" strike="noStrike">
                <a:solidFill>
                  <a:srgbClr val="000000"/>
                </a:solidFill>
                <a:effectLst/>
                <a:latin typeface="Arial" panose="020B0604020202020204" pitchFamily="34" charset="0"/>
              </a:rPr>
              <a:t>. Immediate outcomes could include intent to behave in a particular way post-intervention </a:t>
            </a:r>
            <a:r>
              <a:rPr lang="en-AU" sz="1000">
                <a:solidFill>
                  <a:srgbClr val="000000"/>
                </a:solidFill>
                <a:latin typeface="Arial" panose="020B0604020202020204" pitchFamily="34" charset="0"/>
              </a:rPr>
              <a:t>or</a:t>
            </a:r>
            <a:r>
              <a:rPr lang="en-AU" sz="1000" b="0" i="0" u="none" strike="noStrike">
                <a:solidFill>
                  <a:srgbClr val="000000"/>
                </a:solidFill>
                <a:effectLst/>
                <a:latin typeface="Arial" panose="020B0604020202020204" pitchFamily="34" charset="0"/>
              </a:rPr>
              <a:t> knowing how to apply a genomic theory or skill in response to a scenario (procedural knowledge).</a:t>
            </a:r>
            <a:endParaRPr lang="en-AU" sz="1000" b="0">
              <a:effectLst/>
            </a:endParaRPr>
          </a:p>
          <a:p>
            <a:pPr rtl="0">
              <a:spcBef>
                <a:spcPts val="0"/>
              </a:spcBef>
              <a:spcAft>
                <a:spcPts val="1200"/>
              </a:spcAft>
            </a:pPr>
            <a:r>
              <a:rPr lang="en-AU" sz="1000" b="0" i="0" u="none" strike="noStrike">
                <a:solidFill>
                  <a:srgbClr val="000000"/>
                </a:solidFill>
                <a:effectLst/>
                <a:latin typeface="Arial" panose="020B0604020202020204" pitchFamily="34" charset="0"/>
              </a:rPr>
              <a:t>Evaluation of </a:t>
            </a:r>
            <a:r>
              <a:rPr lang="en-AU" sz="1000" b="1" i="0" u="none" strike="noStrike">
                <a:solidFill>
                  <a:srgbClr val="000000"/>
                </a:solidFill>
                <a:effectLst/>
                <a:latin typeface="Arial" panose="020B0604020202020204" pitchFamily="34" charset="0"/>
              </a:rPr>
              <a:t>whether, and how, learnings are applied in practice, and applied genomic competence after an intervention, are </a:t>
            </a:r>
            <a:r>
              <a:rPr lang="en-AU" sz="1000" b="1" i="1" u="none" strike="noStrike">
                <a:solidFill>
                  <a:srgbClr val="000000"/>
                </a:solidFill>
                <a:effectLst/>
                <a:latin typeface="Arial" panose="020B0604020202020204" pitchFamily="34" charset="0"/>
              </a:rPr>
              <a:t>intermediate</a:t>
            </a:r>
            <a:r>
              <a:rPr lang="en-AU" sz="1000" b="0" i="1" u="none" strike="noStrike">
                <a:solidFill>
                  <a:srgbClr val="000000"/>
                </a:solidFill>
                <a:effectLst/>
                <a:latin typeface="Arial" panose="020B0604020202020204" pitchFamily="34" charset="0"/>
              </a:rPr>
              <a:t> outcomes</a:t>
            </a:r>
            <a:r>
              <a:rPr lang="en-AU" sz="1000" b="0" i="0" u="none" strike="noStrike">
                <a:solidFill>
                  <a:srgbClr val="000000"/>
                </a:solidFill>
                <a:effectLst/>
                <a:latin typeface="Arial" panose="020B0604020202020204" pitchFamily="34" charset="0"/>
              </a:rPr>
              <a:t>. Intermediate outcomes can be measured at the level of the individual, group or institution. </a:t>
            </a:r>
          </a:p>
          <a:p>
            <a:pPr rtl="0">
              <a:spcBef>
                <a:spcPts val="0"/>
              </a:spcBef>
              <a:spcAft>
                <a:spcPts val="1200"/>
              </a:spcAft>
            </a:pPr>
            <a:r>
              <a:rPr lang="en-AU" sz="1000" b="0" i="0" u="none" strike="noStrike">
                <a:solidFill>
                  <a:srgbClr val="000000"/>
                </a:solidFill>
                <a:effectLst/>
                <a:latin typeface="Arial" panose="020B0604020202020204" pitchFamily="34" charset="0"/>
              </a:rPr>
              <a:t>Genomics education interventions ultimately aim to improve health through appropriate use of genomic medicine by a competent workforce. Therefore, </a:t>
            </a:r>
            <a:r>
              <a:rPr lang="en-AU" sz="1000" b="1" i="1" u="none" strike="noStrike">
                <a:solidFill>
                  <a:srgbClr val="000000"/>
                </a:solidFill>
                <a:effectLst/>
                <a:latin typeface="Arial" panose="020B0604020202020204" pitchFamily="34" charset="0"/>
              </a:rPr>
              <a:t>long-term outcomes</a:t>
            </a:r>
            <a:r>
              <a:rPr lang="en-AU" sz="1000" b="1" i="0" u="none" strike="noStrike">
                <a:solidFill>
                  <a:srgbClr val="000000"/>
                </a:solidFill>
                <a:effectLst/>
                <a:latin typeface="Arial" panose="020B0604020202020204" pitchFamily="34" charset="0"/>
              </a:rPr>
              <a:t> relate to improved health </a:t>
            </a:r>
            <a:r>
              <a:rPr lang="en-AU" sz="1000" b="0" i="0" u="none" strike="noStrike">
                <a:solidFill>
                  <a:srgbClr val="000000"/>
                </a:solidFill>
                <a:effectLst/>
                <a:latin typeface="Arial" panose="020B0604020202020204" pitchFamily="34" charset="0"/>
              </a:rPr>
              <a:t>and behaviours.</a:t>
            </a:r>
          </a:p>
          <a:p>
            <a:pPr rtl="0">
              <a:spcBef>
                <a:spcPts val="0"/>
              </a:spcBef>
              <a:spcAft>
                <a:spcPts val="900"/>
              </a:spcAft>
            </a:pPr>
            <a:r>
              <a:rPr lang="en-AU" sz="1200" b="0" i="1" u="none" strike="noStrike">
                <a:solidFill>
                  <a:schemeClr val="accent2"/>
                </a:solidFill>
                <a:effectLst/>
                <a:latin typeface="Arial" panose="020B0604020202020204" pitchFamily="34" charset="0"/>
              </a:rPr>
              <a:t>Consider the relationships between, and influences on, outcomes </a:t>
            </a:r>
            <a:endParaRPr lang="en-AU" sz="1200" b="0">
              <a:solidFill>
                <a:schemeClr val="accent2"/>
              </a:solidFill>
              <a:effectLst/>
            </a:endParaRPr>
          </a:p>
          <a:p>
            <a:pPr rtl="0">
              <a:spcBef>
                <a:spcPts val="0"/>
              </a:spcBef>
              <a:spcAft>
                <a:spcPts val="900"/>
              </a:spcAft>
            </a:pPr>
            <a:r>
              <a:rPr lang="en-AU" sz="1000" b="0" i="0" u="none" strike="noStrike">
                <a:solidFill>
                  <a:srgbClr val="000000"/>
                </a:solidFill>
                <a:effectLst/>
                <a:latin typeface="Arial" panose="020B0604020202020204" pitchFamily="34" charset="0"/>
              </a:rPr>
              <a:t>Is there useful implementation evaluation data that could be used to help to explain immediate, intermediate and long-term outcomes? Are there external influences that you could measure, or need to account for in these outcomes?</a:t>
            </a:r>
            <a:endParaRPr lang="en-AU" sz="1000" b="0">
              <a:effectLst/>
            </a:endParaRPr>
          </a:p>
        </p:txBody>
      </p:sp>
      <p:sp>
        <p:nvSpPr>
          <p:cNvPr id="6" name="TextBox 5">
            <a:extLst>
              <a:ext uri="{FF2B5EF4-FFF2-40B4-BE49-F238E27FC236}">
                <a16:creationId xmlns:a16="http://schemas.microsoft.com/office/drawing/2014/main" id="{85D5965E-59B9-9587-BB74-DA0E70738E1F}"/>
              </a:ext>
            </a:extLst>
          </p:cNvPr>
          <p:cNvSpPr txBox="1"/>
          <p:nvPr/>
        </p:nvSpPr>
        <p:spPr>
          <a:xfrm>
            <a:off x="6096000" y="5927539"/>
            <a:ext cx="5273179" cy="537519"/>
          </a:xfrm>
          <a:prstGeom prst="rect">
            <a:avLst/>
          </a:prstGeom>
          <a:noFill/>
        </p:spPr>
        <p:txBody>
          <a:bodyPr wrap="square">
            <a:spAutoFit/>
          </a:bodyPr>
          <a:lstStyle/>
          <a:p>
            <a:pPr>
              <a:lnSpc>
                <a:spcPct val="110000"/>
              </a:lnSpc>
              <a:spcBef>
                <a:spcPts val="0"/>
              </a:spcBef>
            </a:pPr>
            <a:r>
              <a:rPr lang="en-AU" sz="900">
                <a:latin typeface="Arial"/>
                <a:ea typeface="Times New Roman" panose="02020603050405020304" pitchFamily="18" charset="0"/>
                <a:cs typeface="Arial"/>
              </a:rPr>
              <a:t>Recommendations a</a:t>
            </a:r>
            <a:r>
              <a:rPr lang="en-AU" sz="900">
                <a:effectLst/>
                <a:latin typeface="Arial"/>
                <a:ea typeface="Times New Roman" panose="02020603050405020304" pitchFamily="18" charset="0"/>
                <a:cs typeface="Arial"/>
              </a:rPr>
              <a:t>dapted from </a:t>
            </a:r>
            <a:br>
              <a:rPr lang="en-AU" sz="900">
                <a:effectLst/>
                <a:latin typeface="Arial"/>
                <a:ea typeface="Times New Roman" panose="02020603050405020304" pitchFamily="18" charset="0"/>
                <a:cs typeface="Arial"/>
              </a:rPr>
            </a:br>
            <a:r>
              <a:rPr lang="en-AU" sz="900" err="1">
                <a:effectLst/>
                <a:latin typeface="Arial"/>
                <a:ea typeface="Times New Roman" panose="02020603050405020304" pitchFamily="18" charset="0"/>
                <a:cs typeface="Arial"/>
              </a:rPr>
              <a:t>Nisselle</a:t>
            </a:r>
            <a:r>
              <a:rPr lang="en-AU" sz="900">
                <a:effectLst/>
                <a:latin typeface="Arial"/>
                <a:ea typeface="Times New Roman" panose="02020603050405020304" pitchFamily="18" charset="0"/>
                <a:cs typeface="Arial"/>
              </a:rPr>
              <a:t> A, Terrill B, </a:t>
            </a:r>
            <a:r>
              <a:rPr lang="en-AU" sz="900" err="1">
                <a:effectLst/>
                <a:latin typeface="Arial"/>
                <a:ea typeface="Times New Roman" panose="02020603050405020304" pitchFamily="18" charset="0"/>
                <a:cs typeface="Arial"/>
              </a:rPr>
              <a:t>Janinski</a:t>
            </a:r>
            <a:r>
              <a:rPr lang="en-AU" sz="900">
                <a:effectLst/>
                <a:latin typeface="Arial"/>
                <a:ea typeface="Times New Roman" panose="02020603050405020304" pitchFamily="18" charset="0"/>
                <a:cs typeface="Arial"/>
              </a:rPr>
              <a:t> M, Metcalfe S, Caff C. </a:t>
            </a:r>
            <a:r>
              <a:rPr lang="en-AU" sz="900">
                <a:effectLst/>
                <a:latin typeface="Arial"/>
                <a:ea typeface="Calibri"/>
                <a:cs typeface="Arial"/>
              </a:rPr>
              <a:t>Ensuring </a:t>
            </a:r>
            <a:r>
              <a:rPr lang="en-AU" sz="900">
                <a:effectLst/>
                <a:latin typeface="Arial"/>
                <a:ea typeface="Times New Roman" panose="02020603050405020304" pitchFamily="18" charset="0"/>
                <a:cs typeface="Arial"/>
              </a:rPr>
              <a:t>b</a:t>
            </a:r>
            <a:r>
              <a:rPr lang="en-AU" sz="900">
                <a:effectLst/>
                <a:latin typeface="Arial"/>
                <a:ea typeface="Calibri"/>
                <a:cs typeface="Arial"/>
              </a:rPr>
              <a:t>est </a:t>
            </a:r>
            <a:r>
              <a:rPr lang="en-AU" sz="900">
                <a:effectLst/>
                <a:latin typeface="Arial"/>
                <a:ea typeface="Times New Roman" panose="02020603050405020304" pitchFamily="18" charset="0"/>
                <a:cs typeface="Arial"/>
              </a:rPr>
              <a:t>p</a:t>
            </a:r>
            <a:r>
              <a:rPr lang="en-AU" sz="900">
                <a:effectLst/>
                <a:latin typeface="Arial"/>
                <a:ea typeface="Calibri"/>
                <a:cs typeface="Arial"/>
              </a:rPr>
              <a:t>ractice in </a:t>
            </a:r>
            <a:r>
              <a:rPr lang="en-AU" sz="900">
                <a:effectLst/>
                <a:latin typeface="Arial"/>
                <a:ea typeface="Times New Roman" panose="02020603050405020304" pitchFamily="18" charset="0"/>
                <a:cs typeface="Arial"/>
              </a:rPr>
              <a:t>g</a:t>
            </a:r>
            <a:r>
              <a:rPr lang="en-AU" sz="900">
                <a:effectLst/>
                <a:latin typeface="Arial"/>
                <a:ea typeface="Calibri"/>
                <a:cs typeface="Arial"/>
              </a:rPr>
              <a:t>enomics </a:t>
            </a:r>
            <a:r>
              <a:rPr lang="en-AU" sz="900">
                <a:effectLst/>
                <a:latin typeface="Arial"/>
                <a:ea typeface="Times New Roman" panose="02020603050405020304" pitchFamily="18" charset="0"/>
                <a:cs typeface="Arial"/>
              </a:rPr>
              <a:t>e</a:t>
            </a:r>
            <a:r>
              <a:rPr lang="en-AU" sz="900">
                <a:effectLst/>
                <a:latin typeface="Arial"/>
                <a:ea typeface="Calibri"/>
                <a:cs typeface="Arial"/>
              </a:rPr>
              <a:t>ducation: </a:t>
            </a:r>
            <a:br>
              <a:rPr lang="en-AU" sz="900">
                <a:effectLst/>
                <a:latin typeface="Arial"/>
                <a:ea typeface="Calibri"/>
                <a:cs typeface="Arial"/>
              </a:rPr>
            </a:br>
            <a:r>
              <a:rPr lang="en-AU" sz="900">
                <a:effectLst/>
                <a:latin typeface="Arial"/>
                <a:ea typeface="Calibri"/>
                <a:cs typeface="Arial"/>
              </a:rPr>
              <a:t>A </a:t>
            </a:r>
            <a:r>
              <a:rPr lang="en-AU" sz="900">
                <a:effectLst/>
                <a:latin typeface="Arial"/>
                <a:ea typeface="Times New Roman" panose="02020603050405020304" pitchFamily="18" charset="0"/>
                <a:cs typeface="Arial"/>
              </a:rPr>
              <a:t>t</a:t>
            </a:r>
            <a:r>
              <a:rPr lang="en-AU" sz="900">
                <a:effectLst/>
                <a:latin typeface="Arial"/>
                <a:ea typeface="Calibri"/>
                <a:cs typeface="Arial"/>
              </a:rPr>
              <a:t>heory- and </a:t>
            </a:r>
            <a:r>
              <a:rPr lang="en-AU" sz="900">
                <a:effectLst/>
                <a:latin typeface="Arial"/>
                <a:ea typeface="Times New Roman" panose="02020603050405020304" pitchFamily="18" charset="0"/>
                <a:cs typeface="Arial"/>
              </a:rPr>
              <a:t>e</a:t>
            </a:r>
            <a:r>
              <a:rPr lang="en-AU" sz="900">
                <a:effectLst/>
                <a:latin typeface="Arial"/>
                <a:ea typeface="Calibri"/>
                <a:cs typeface="Arial"/>
              </a:rPr>
              <a:t>mpirically-</a:t>
            </a:r>
            <a:r>
              <a:rPr lang="en-AU" sz="900">
                <a:effectLst/>
                <a:latin typeface="Arial"/>
                <a:ea typeface="Times New Roman" panose="02020603050405020304" pitchFamily="18" charset="0"/>
                <a:cs typeface="Arial"/>
              </a:rPr>
              <a:t>i</a:t>
            </a:r>
            <a:r>
              <a:rPr lang="en-AU" sz="900">
                <a:effectLst/>
                <a:latin typeface="Arial"/>
                <a:ea typeface="Calibri"/>
                <a:cs typeface="Arial"/>
              </a:rPr>
              <a:t>nformed </a:t>
            </a:r>
            <a:r>
              <a:rPr lang="en-AU" sz="900">
                <a:effectLst/>
                <a:latin typeface="Arial"/>
                <a:ea typeface="Times New Roman" panose="02020603050405020304" pitchFamily="18" charset="0"/>
                <a:cs typeface="Arial"/>
              </a:rPr>
              <a:t>e</a:t>
            </a:r>
            <a:r>
              <a:rPr lang="en-AU" sz="900">
                <a:effectLst/>
                <a:latin typeface="Arial"/>
                <a:ea typeface="Calibri"/>
                <a:cs typeface="Arial"/>
              </a:rPr>
              <a:t>valuation </a:t>
            </a:r>
            <a:r>
              <a:rPr lang="en-AU" sz="900">
                <a:latin typeface="Arial"/>
                <a:cs typeface="Arial"/>
              </a:rPr>
              <a:t>framework. </a:t>
            </a:r>
            <a:r>
              <a:rPr lang="en-AU" sz="900" i="1">
                <a:latin typeface="Arial"/>
                <a:cs typeface="Arial"/>
              </a:rPr>
              <a:t>Am J Hum Genet </a:t>
            </a:r>
            <a:r>
              <a:rPr lang="en-AU" sz="900">
                <a:latin typeface="Arial"/>
                <a:cs typeface="Arial"/>
              </a:rPr>
              <a:t>(under review)</a:t>
            </a:r>
          </a:p>
        </p:txBody>
      </p:sp>
      <p:sp>
        <p:nvSpPr>
          <p:cNvPr id="7" name="TextBox 6">
            <a:extLst>
              <a:ext uri="{FF2B5EF4-FFF2-40B4-BE49-F238E27FC236}">
                <a16:creationId xmlns:a16="http://schemas.microsoft.com/office/drawing/2014/main" id="{996ABEC5-50A1-5FF8-0ED1-32302C9EFD3C}"/>
              </a:ext>
            </a:extLst>
          </p:cNvPr>
          <p:cNvSpPr txBox="1"/>
          <p:nvPr/>
        </p:nvSpPr>
        <p:spPr>
          <a:xfrm>
            <a:off x="6096000" y="2742051"/>
            <a:ext cx="5168939" cy="2908489"/>
          </a:xfrm>
          <a:prstGeom prst="rect">
            <a:avLst/>
          </a:prstGeom>
          <a:noFill/>
        </p:spPr>
        <p:txBody>
          <a:bodyPr wrap="square">
            <a:spAutoFit/>
          </a:bodyPr>
          <a:lstStyle/>
          <a:p>
            <a:pPr rtl="0">
              <a:spcBef>
                <a:spcPts val="0"/>
              </a:spcBef>
              <a:spcAft>
                <a:spcPts val="0"/>
              </a:spcAft>
            </a:pPr>
            <a:r>
              <a:rPr lang="en-AU" sz="1200" i="1">
                <a:solidFill>
                  <a:schemeClr val="accent2"/>
                </a:solidFill>
                <a:latin typeface="Arial" panose="020B0604020202020204" pitchFamily="34" charset="0"/>
              </a:rPr>
              <a:t>Consider the timing of your data collection</a:t>
            </a:r>
            <a:endParaRPr lang="en-AU" sz="1200" b="0" i="1" u="none" strike="noStrike">
              <a:solidFill>
                <a:schemeClr val="accent2"/>
              </a:solidFill>
              <a:effectLst/>
              <a:latin typeface="Arial" panose="020B0604020202020204" pitchFamily="34" charset="0"/>
            </a:endParaRPr>
          </a:p>
          <a:p>
            <a:pPr rtl="0">
              <a:spcBef>
                <a:spcPts val="0"/>
              </a:spcBef>
              <a:spcAft>
                <a:spcPts val="0"/>
              </a:spcAft>
            </a:pPr>
            <a:endParaRPr lang="en-AU" sz="1100" b="0">
              <a:effectLst/>
            </a:endParaRPr>
          </a:p>
          <a:p>
            <a:pPr rtl="0">
              <a:spcBef>
                <a:spcPts val="0"/>
              </a:spcBef>
              <a:spcAft>
                <a:spcPts val="1200"/>
              </a:spcAft>
            </a:pPr>
            <a:r>
              <a:rPr lang="en-AU" sz="1000" b="1">
                <a:solidFill>
                  <a:srgbClr val="000000"/>
                </a:solidFill>
                <a:latin typeface="Arial" panose="020B0604020202020204" pitchFamily="34" charset="0"/>
              </a:rPr>
              <a:t>Evaluation outcomes can be evaluated at any point in time after an intervention is delivered. </a:t>
            </a:r>
            <a:r>
              <a:rPr lang="en-AU" sz="1000">
                <a:solidFill>
                  <a:srgbClr val="000000"/>
                </a:solidFill>
                <a:latin typeface="Arial" panose="020B0604020202020204" pitchFamily="34" charset="0"/>
              </a:rPr>
              <a:t>However, the terms used in this evaluation framework indicate the focus of the evaluation, not the timing of data collection activities. For example:</a:t>
            </a:r>
          </a:p>
          <a:p>
            <a:pPr marL="171450" indent="-171450" rtl="0">
              <a:spcBef>
                <a:spcPts val="0"/>
              </a:spcBef>
              <a:spcAft>
                <a:spcPts val="1200"/>
              </a:spcAft>
              <a:buFont typeface="Arial" panose="020B0604020202020204" pitchFamily="34" charset="0"/>
              <a:buChar char="•"/>
            </a:pPr>
            <a:r>
              <a:rPr lang="en-AU" sz="1000">
                <a:solidFill>
                  <a:srgbClr val="000000"/>
                </a:solidFill>
                <a:latin typeface="Arial" panose="020B0604020202020204" pitchFamily="34" charset="0"/>
              </a:rPr>
              <a:t>change in knowledge – and whether it is maintained over time – is always considered an </a:t>
            </a:r>
            <a:r>
              <a:rPr lang="en-AU" sz="1000" b="1">
                <a:solidFill>
                  <a:srgbClr val="000000"/>
                </a:solidFill>
                <a:latin typeface="Arial" panose="020B0604020202020204" pitchFamily="34" charset="0"/>
              </a:rPr>
              <a:t>immediate outcome</a:t>
            </a:r>
            <a:r>
              <a:rPr lang="en-AU" sz="1000">
                <a:solidFill>
                  <a:srgbClr val="000000"/>
                </a:solidFill>
                <a:latin typeface="Arial" panose="020B0604020202020204" pitchFamily="34" charset="0"/>
              </a:rPr>
              <a:t>, irrespective of whether data is collected immediately after an intervention, or months or even years later.</a:t>
            </a:r>
          </a:p>
          <a:p>
            <a:pPr marL="171450" indent="-171450">
              <a:spcAft>
                <a:spcPts val="1200"/>
              </a:spcAft>
              <a:buFont typeface="Arial" panose="020B0604020202020204" pitchFamily="34" charset="0"/>
              <a:buChar char="•"/>
            </a:pPr>
            <a:r>
              <a:rPr lang="en-AU" sz="1000" b="1">
                <a:solidFill>
                  <a:srgbClr val="000000"/>
                </a:solidFill>
                <a:latin typeface="Arial" panose="020B0604020202020204" pitchFamily="34" charset="0"/>
              </a:rPr>
              <a:t>intermediate outcomes </a:t>
            </a:r>
            <a:r>
              <a:rPr lang="en-AU" sz="1000">
                <a:solidFill>
                  <a:srgbClr val="000000"/>
                </a:solidFill>
                <a:latin typeface="Arial" panose="020B0604020202020204" pitchFamily="34" charset="0"/>
              </a:rPr>
              <a:t>around competency and appropriate use of genomic medicine, and long-term outcomes around improved health, may be evaluated at any point after an intervention is delivered. </a:t>
            </a:r>
          </a:p>
          <a:p>
            <a:pPr marL="171450" indent="-171450">
              <a:spcAft>
                <a:spcPts val="1200"/>
              </a:spcAft>
              <a:buFont typeface="Arial" panose="020B0604020202020204" pitchFamily="34" charset="0"/>
              <a:buChar char="•"/>
            </a:pPr>
            <a:r>
              <a:rPr lang="en-AU" sz="1000" b="0">
                <a:solidFill>
                  <a:srgbClr val="000000"/>
                </a:solidFill>
                <a:effectLst/>
                <a:latin typeface="Arial" panose="020B0604020202020204" pitchFamily="34" charset="0"/>
              </a:rPr>
              <a:t>The term ‘long-term follow-up’ </a:t>
            </a:r>
            <a:r>
              <a:rPr lang="en-AU" sz="1000">
                <a:solidFill>
                  <a:srgbClr val="000000"/>
                </a:solidFill>
                <a:latin typeface="Arial" panose="020B0604020202020204" pitchFamily="34" charset="0"/>
              </a:rPr>
              <a:t>can be used to </a:t>
            </a:r>
            <a:r>
              <a:rPr lang="en-AU" sz="1000" b="0">
                <a:solidFill>
                  <a:srgbClr val="000000"/>
                </a:solidFill>
                <a:effectLst/>
                <a:latin typeface="Arial" panose="020B0604020202020204" pitchFamily="34" charset="0"/>
              </a:rPr>
              <a:t>denote evaluation conducted several months or years after an inte</a:t>
            </a:r>
            <a:r>
              <a:rPr lang="en-AU" sz="1000">
                <a:solidFill>
                  <a:srgbClr val="000000"/>
                </a:solidFill>
                <a:latin typeface="Arial" panose="020B0604020202020204" pitchFamily="34" charset="0"/>
              </a:rPr>
              <a:t>rvention. However, if the evaluation only collects data on immediate and/or intermediate outcomes, then it would not be considered </a:t>
            </a:r>
            <a:r>
              <a:rPr lang="en-AU" sz="1000" b="1">
                <a:solidFill>
                  <a:srgbClr val="000000"/>
                </a:solidFill>
                <a:latin typeface="Arial" panose="020B0604020202020204" pitchFamily="34" charset="0"/>
              </a:rPr>
              <a:t>‘long-term’ </a:t>
            </a:r>
            <a:r>
              <a:rPr lang="en-AU" sz="1000">
                <a:solidFill>
                  <a:srgbClr val="000000"/>
                </a:solidFill>
                <a:latin typeface="Arial" panose="020B0604020202020204" pitchFamily="34" charset="0"/>
              </a:rPr>
              <a:t>in this framework.</a:t>
            </a:r>
          </a:p>
        </p:txBody>
      </p:sp>
      <p:sp>
        <p:nvSpPr>
          <p:cNvPr id="8" name="TextBox 7">
            <a:extLst>
              <a:ext uri="{FF2B5EF4-FFF2-40B4-BE49-F238E27FC236}">
                <a16:creationId xmlns:a16="http://schemas.microsoft.com/office/drawing/2014/main" id="{D174AF8E-9329-5D5D-C7BD-7092D75CF5EA}"/>
              </a:ext>
            </a:extLst>
          </p:cNvPr>
          <p:cNvSpPr txBox="1"/>
          <p:nvPr/>
        </p:nvSpPr>
        <p:spPr>
          <a:xfrm>
            <a:off x="6096000" y="826142"/>
            <a:ext cx="5084400" cy="1915909"/>
          </a:xfrm>
          <a:prstGeom prst="rect">
            <a:avLst/>
          </a:prstGeom>
          <a:noFill/>
        </p:spPr>
        <p:txBody>
          <a:bodyPr wrap="square">
            <a:spAutoFit/>
          </a:bodyPr>
          <a:lstStyle/>
          <a:p>
            <a:pPr rtl="0">
              <a:spcBef>
                <a:spcPts val="0"/>
              </a:spcBef>
              <a:spcAft>
                <a:spcPts val="900"/>
              </a:spcAft>
            </a:pPr>
            <a:r>
              <a:rPr lang="en-AU" sz="1200" b="0" i="1" u="none" strike="noStrike">
                <a:solidFill>
                  <a:schemeClr val="accent2"/>
                </a:solidFill>
                <a:effectLst/>
                <a:latin typeface="Arial" panose="020B0604020202020204" pitchFamily="34" charset="0"/>
              </a:rPr>
              <a:t>Consider the range of stakeholders who could influence your outcomes</a:t>
            </a:r>
          </a:p>
          <a:p>
            <a:pPr rtl="0">
              <a:spcBef>
                <a:spcPts val="0"/>
              </a:spcBef>
              <a:spcAft>
                <a:spcPts val="900"/>
              </a:spcAft>
            </a:pPr>
            <a:r>
              <a:rPr lang="en-AU" sz="1000" b="0" i="0" u="none" strike="noStrike">
                <a:solidFill>
                  <a:srgbClr val="000000"/>
                </a:solidFill>
                <a:effectLst/>
                <a:latin typeface="Arial" panose="020B0604020202020204" pitchFamily="34" charset="0"/>
              </a:rPr>
              <a:t>The breadth of stakeholders will vary across the stages of planning, delivery and outcome evaluation. Have you considered evaluating effects on all stakeholders (from the target audience to their colleagues and patients/families of patients)?</a:t>
            </a:r>
            <a:endParaRPr lang="en-AU" sz="1000" b="0">
              <a:effectLst/>
            </a:endParaRPr>
          </a:p>
          <a:p>
            <a:pPr rtl="0">
              <a:spcBef>
                <a:spcPts val="0"/>
              </a:spcBef>
              <a:spcAft>
                <a:spcPts val="900"/>
              </a:spcAft>
            </a:pPr>
            <a:r>
              <a:rPr lang="en-AU" sz="1200" b="0" i="1" u="none" strike="noStrike">
                <a:solidFill>
                  <a:schemeClr val="accent2"/>
                </a:solidFill>
                <a:effectLst/>
                <a:latin typeface="Arial" panose="020B0604020202020204" pitchFamily="34" charset="0"/>
              </a:rPr>
              <a:t>Consider </a:t>
            </a:r>
            <a:r>
              <a:rPr lang="en-AU" sz="1200" i="1">
                <a:solidFill>
                  <a:schemeClr val="accent2"/>
                </a:solidFill>
                <a:latin typeface="Arial" panose="020B0604020202020204" pitchFamily="34" charset="0"/>
              </a:rPr>
              <a:t>how the </a:t>
            </a:r>
            <a:r>
              <a:rPr lang="en-AU" sz="1200" b="0" i="1" u="none" strike="noStrike">
                <a:solidFill>
                  <a:schemeClr val="accent2"/>
                </a:solidFill>
                <a:effectLst/>
                <a:latin typeface="Arial" panose="020B0604020202020204" pitchFamily="34" charset="0"/>
              </a:rPr>
              <a:t>concepts you measure align with the theory that underpins your intervention</a:t>
            </a:r>
            <a:endParaRPr lang="en-AU" sz="1200" b="0">
              <a:solidFill>
                <a:schemeClr val="accent2"/>
              </a:solidFill>
              <a:effectLst/>
            </a:endParaRPr>
          </a:p>
          <a:p>
            <a:pPr rtl="0">
              <a:spcBef>
                <a:spcPts val="0"/>
              </a:spcBef>
              <a:spcAft>
                <a:spcPts val="900"/>
              </a:spcAft>
            </a:pPr>
            <a:r>
              <a:rPr lang="en-AU" sz="1000" b="0" i="0" u="none" strike="noStrike">
                <a:solidFill>
                  <a:srgbClr val="000000"/>
                </a:solidFill>
                <a:effectLst/>
                <a:latin typeface="Arial" panose="020B0604020202020204" pitchFamily="34" charset="0"/>
              </a:rPr>
              <a:t>Take care with concepts and language.  For example, are you measuring:</a:t>
            </a:r>
            <a:r>
              <a:rPr lang="en-AU" sz="1000"/>
              <a:t> </a:t>
            </a:r>
            <a:r>
              <a:rPr lang="en-AU" sz="1000" b="0" i="0" u="none" strike="noStrike">
                <a:solidFill>
                  <a:srgbClr val="000000"/>
                </a:solidFill>
                <a:effectLst/>
                <a:latin typeface="Arial" panose="020B0604020202020204" pitchFamily="34" charset="0"/>
              </a:rPr>
              <a:t>‘confidence’ or ‘comfort’; ‘knowledge’ or ‘literacy’;</a:t>
            </a:r>
            <a:r>
              <a:rPr lang="en-AU" sz="1000">
                <a:solidFill>
                  <a:srgbClr val="000000"/>
                </a:solidFill>
                <a:latin typeface="Arial" panose="020B0604020202020204" pitchFamily="34" charset="0"/>
              </a:rPr>
              <a:t> </a:t>
            </a:r>
            <a:r>
              <a:rPr lang="en-AU" sz="1000" b="0" i="0" u="none" strike="noStrike">
                <a:solidFill>
                  <a:srgbClr val="000000"/>
                </a:solidFill>
                <a:effectLst/>
                <a:latin typeface="Arial" panose="020B0604020202020204" pitchFamily="34" charset="0"/>
              </a:rPr>
              <a:t>‘applying principles or skills’ or ‘</a:t>
            </a:r>
            <a:r>
              <a:rPr lang="en-AU" sz="1000" b="0" i="1" u="none" strike="noStrike">
                <a:solidFill>
                  <a:srgbClr val="000000"/>
                </a:solidFill>
                <a:effectLst/>
                <a:latin typeface="Arial" panose="020B0604020202020204" pitchFamily="34" charset="0"/>
              </a:rPr>
              <a:t>knowing how to </a:t>
            </a:r>
            <a:r>
              <a:rPr lang="en-AU" sz="1000" b="0" i="0" u="none" strike="noStrike">
                <a:solidFill>
                  <a:srgbClr val="000000"/>
                </a:solidFill>
                <a:effectLst/>
                <a:latin typeface="Arial" panose="020B0604020202020204" pitchFamily="34" charset="0"/>
              </a:rPr>
              <a:t>apply principles or skills’?</a:t>
            </a:r>
            <a:endParaRPr lang="en-AU" sz="1000" b="0">
              <a:effectLst/>
            </a:endParaRPr>
          </a:p>
        </p:txBody>
      </p:sp>
      <p:sp>
        <p:nvSpPr>
          <p:cNvPr id="2" name="TextBox 1">
            <a:extLst>
              <a:ext uri="{FF2B5EF4-FFF2-40B4-BE49-F238E27FC236}">
                <a16:creationId xmlns:a16="http://schemas.microsoft.com/office/drawing/2014/main" id="{FCD3D86F-FF96-FA12-ABA4-1F22609ED2AE}"/>
              </a:ext>
            </a:extLst>
          </p:cNvPr>
          <p:cNvSpPr txBox="1"/>
          <p:nvPr/>
        </p:nvSpPr>
        <p:spPr>
          <a:xfrm>
            <a:off x="599034" y="156304"/>
            <a:ext cx="5840958" cy="461665"/>
          </a:xfrm>
          <a:prstGeom prst="rect">
            <a:avLst/>
          </a:prstGeom>
          <a:noFill/>
        </p:spPr>
        <p:txBody>
          <a:bodyPr wrap="none" rtlCol="0">
            <a:spAutoFit/>
          </a:bodyPr>
          <a:lstStyle/>
          <a:p>
            <a:r>
              <a:rPr lang="en-US" sz="2400" b="1">
                <a:solidFill>
                  <a:schemeClr val="accent2"/>
                </a:solidFill>
              </a:rPr>
              <a:t>Some considerations for genomic evaluation</a:t>
            </a:r>
          </a:p>
        </p:txBody>
      </p:sp>
    </p:spTree>
    <p:extLst>
      <p:ext uri="{BB962C8B-B14F-4D97-AF65-F5344CB8AC3E}">
        <p14:creationId xmlns:p14="http://schemas.microsoft.com/office/powerpoint/2010/main" val="156731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0A0300-E6CF-050D-30BD-43DB5CAEA765}"/>
              </a:ext>
            </a:extLst>
          </p:cNvPr>
          <p:cNvSpPr txBox="1"/>
          <p:nvPr/>
        </p:nvSpPr>
        <p:spPr>
          <a:xfrm>
            <a:off x="677334" y="1241204"/>
            <a:ext cx="7409898"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panose="020B0604020202020204" pitchFamily="34" charset="0"/>
                <a:ea typeface="Calibri"/>
                <a:cs typeface="Arial" panose="020B0604020202020204" pitchFamily="34" charset="0"/>
              </a:rPr>
              <a:t>You can use these tools as part of a conversation about concepts and measures </a:t>
            </a:r>
            <a:br>
              <a:rPr lang="en-GB" sz="1400">
                <a:latin typeface="Arial" panose="020B0604020202020204" pitchFamily="34" charset="0"/>
                <a:ea typeface="Calibri"/>
                <a:cs typeface="Arial" panose="020B0604020202020204" pitchFamily="34" charset="0"/>
              </a:rPr>
            </a:br>
            <a:r>
              <a:rPr lang="en-GB" sz="1400">
                <a:latin typeface="Arial" panose="020B0604020202020204" pitchFamily="34" charset="0"/>
                <a:ea typeface="Calibri"/>
                <a:cs typeface="Arial" panose="020B0604020202020204" pitchFamily="34" charset="0"/>
              </a:rPr>
              <a:t>to include in (and exclude from) your evaluation. </a:t>
            </a:r>
          </a:p>
          <a:p>
            <a:endParaRPr lang="en-GB" sz="1400">
              <a:latin typeface="Arial" panose="020B0604020202020204" pitchFamily="34" charset="0"/>
              <a:ea typeface="Calibri"/>
              <a:cs typeface="Arial" panose="020B0604020202020204" pitchFamily="34" charset="0"/>
            </a:endParaRPr>
          </a:p>
          <a:p>
            <a:r>
              <a:rPr lang="en-GB" sz="1400">
                <a:latin typeface="Arial" panose="020B0604020202020204" pitchFamily="34" charset="0"/>
                <a:ea typeface="Calibri"/>
                <a:cs typeface="Arial" panose="020B0604020202020204" pitchFamily="34" charset="0"/>
              </a:rPr>
              <a:t>Each pair of tool templates focus on a single stage or section of the evaluation framework.</a:t>
            </a:r>
          </a:p>
          <a:p>
            <a:r>
              <a:rPr lang="en-GB" sz="1400">
                <a:latin typeface="Arial" panose="020B0604020202020204" pitchFamily="34" charset="0"/>
                <a:ea typeface="Calibri"/>
                <a:cs typeface="Arial" panose="020B0604020202020204" pitchFamily="34" charset="0"/>
              </a:rPr>
              <a:t>For each stage or section there is:</a:t>
            </a:r>
            <a:br>
              <a:rPr lang="en-GB" sz="1400">
                <a:latin typeface="Arial" panose="020B0604020202020204" pitchFamily="34" charset="0"/>
                <a:ea typeface="Calibri"/>
                <a:cs typeface="Arial" panose="020B0604020202020204" pitchFamily="34" charset="0"/>
              </a:rPr>
            </a:br>
            <a:endParaRPr lang="en-GB" sz="140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ea typeface="Calibri"/>
                <a:cs typeface="Arial" panose="020B0604020202020204" pitchFamily="34" charset="0"/>
              </a:rPr>
              <a:t>A template introducing possible concepts to explore in an evaluation with a box to record </a:t>
            </a:r>
            <a:br>
              <a:rPr lang="en-GB" sz="1400">
                <a:latin typeface="Arial" panose="020B0604020202020204" pitchFamily="34" charset="0"/>
                <a:ea typeface="Calibri"/>
                <a:cs typeface="Arial" panose="020B0604020202020204" pitchFamily="34" charset="0"/>
              </a:rPr>
            </a:br>
            <a:r>
              <a:rPr lang="en-GB" sz="1400">
                <a:latin typeface="Arial" panose="020B0604020202020204" pitchFamily="34" charset="0"/>
                <a:ea typeface="Calibri"/>
                <a:cs typeface="Arial" panose="020B0604020202020204" pitchFamily="34" charset="0"/>
              </a:rPr>
              <a:t>your areas of interest for your evaluation</a:t>
            </a:r>
          </a:p>
          <a:p>
            <a:pPr marL="285750" indent="-285750">
              <a:buFont typeface="Arial" panose="020B0604020202020204" pitchFamily="34" charset="0"/>
              <a:buChar char="•"/>
            </a:pPr>
            <a:r>
              <a:rPr lang="en-GB" sz="1400">
                <a:latin typeface="Arial" panose="020B0604020202020204" pitchFamily="34" charset="0"/>
                <a:ea typeface="Calibri"/>
                <a:cs typeface="Arial" panose="020B0604020202020204" pitchFamily="34" charset="0"/>
              </a:rPr>
              <a:t>A ‘bingo card’ of potential metrics you can choose to include, exclude, add to or replace.</a:t>
            </a:r>
          </a:p>
          <a:p>
            <a:endParaRPr lang="en-GB" sz="1400">
              <a:latin typeface="Arial" panose="020B0604020202020204" pitchFamily="34" charset="0"/>
              <a:ea typeface="Calibri"/>
              <a:cs typeface="Arial" panose="020B0604020202020204" pitchFamily="34" charset="0"/>
            </a:endParaRPr>
          </a:p>
          <a:p>
            <a:r>
              <a:rPr lang="en-GB" sz="1400">
                <a:latin typeface="Arial" panose="020B0604020202020204" pitchFamily="34" charset="0"/>
                <a:ea typeface="Calibri"/>
                <a:cs typeface="Arial" panose="020B0604020202020204" pitchFamily="34" charset="0"/>
              </a:rPr>
              <a:t>The concepts we include here are a selection and do not cover all possibilities.</a:t>
            </a:r>
          </a:p>
          <a:p>
            <a:endParaRPr lang="en-GB" sz="1400" dirty="0">
              <a:latin typeface="Arial" panose="020B0604020202020204" pitchFamily="34" charset="0"/>
              <a:ea typeface="Calibri"/>
              <a:cs typeface="Arial" panose="020B0604020202020204" pitchFamily="34" charset="0"/>
            </a:endParaRPr>
          </a:p>
          <a:p>
            <a:r>
              <a:rPr lang="en-GB" sz="1400">
                <a:latin typeface="Arial" panose="020B0604020202020204" pitchFamily="34" charset="0"/>
                <a:ea typeface="Calibri"/>
                <a:cs typeface="Arial" panose="020B0604020202020204" pitchFamily="34" charset="0"/>
              </a:rPr>
              <a:t>Blank boxes are included for you to add or replace concepts or measures</a:t>
            </a:r>
            <a:r>
              <a:rPr lang="en-GB" sz="1400" dirty="0">
                <a:latin typeface="Arial" panose="020B0604020202020204" pitchFamily="34" charset="0"/>
                <a:ea typeface="Calibri"/>
                <a:cs typeface="Arial" panose="020B0604020202020204" pitchFamily="34" charset="0"/>
              </a:rPr>
              <a:t>, particularly</a:t>
            </a:r>
            <a:r>
              <a:rPr lang="en-GB" sz="1400">
                <a:latin typeface="Arial" panose="020B0604020202020204" pitchFamily="34" charset="0"/>
                <a:ea typeface="Calibri"/>
                <a:cs typeface="Arial" panose="020B0604020202020204" pitchFamily="34" charset="0"/>
              </a:rPr>
              <a:t> if you are using the framework in projects other than health genomics education.</a:t>
            </a:r>
          </a:p>
          <a:p>
            <a:endParaRPr lang="en-GB" sz="1400">
              <a:latin typeface="Arial" panose="020B0604020202020204" pitchFamily="34" charset="0"/>
              <a:ea typeface="Calibri"/>
              <a:cs typeface="Arial" panose="020B0604020202020204" pitchFamily="34" charset="0"/>
            </a:endParaRPr>
          </a:p>
          <a:p>
            <a:r>
              <a:rPr lang="en-GB" sz="1400">
                <a:latin typeface="Arial" panose="020B0604020202020204" pitchFamily="34" charset="0"/>
                <a:ea typeface="Calibri"/>
                <a:cs typeface="Arial" panose="020B0604020202020204" pitchFamily="34" charset="0"/>
              </a:rPr>
              <a:t>The templates can be printed back-to-back in colour or black and white. </a:t>
            </a:r>
          </a:p>
          <a:p>
            <a:r>
              <a:rPr lang="en-GB" sz="1400">
                <a:latin typeface="Arial" panose="020B0604020202020204" pitchFamily="34" charset="0"/>
                <a:ea typeface="Calibri"/>
                <a:cs typeface="Arial" panose="020B0604020202020204" pitchFamily="34" charset="0"/>
              </a:rPr>
              <a:t>Alternatively, you might want to copy the components to an online whiteboard and populate them with stickies/online post-its.</a:t>
            </a:r>
          </a:p>
          <a:p>
            <a:endParaRPr lang="en-GB" sz="1400">
              <a:latin typeface="Arial" panose="020B0604020202020204" pitchFamily="34" charset="0"/>
              <a:ea typeface="Calibri"/>
              <a:cs typeface="Arial" panose="020B0604020202020204" pitchFamily="34" charset="0"/>
            </a:endParaRPr>
          </a:p>
        </p:txBody>
      </p:sp>
      <p:sp>
        <p:nvSpPr>
          <p:cNvPr id="5" name="Rectangle 4">
            <a:extLst>
              <a:ext uri="{FF2B5EF4-FFF2-40B4-BE49-F238E27FC236}">
                <a16:creationId xmlns:a16="http://schemas.microsoft.com/office/drawing/2014/main" id="{2FD65436-52BA-9829-F521-4A5886A10ACF}"/>
              </a:ext>
            </a:extLst>
          </p:cNvPr>
          <p:cNvSpPr/>
          <p:nvPr/>
        </p:nvSpPr>
        <p:spPr>
          <a:xfrm>
            <a:off x="677333" y="388474"/>
            <a:ext cx="11222171" cy="523220"/>
          </a:xfrm>
          <a:prstGeom prst="rect">
            <a:avLst/>
          </a:prstGeom>
        </p:spPr>
        <p:txBody>
          <a:bodyPr wrap="square">
            <a:spAutoFit/>
          </a:bodyPr>
          <a:lstStyle/>
          <a:p>
            <a:pPr rtl="0">
              <a:spcBef>
                <a:spcPts val="0"/>
              </a:spcBef>
              <a:spcAft>
                <a:spcPts val="0"/>
              </a:spcAft>
            </a:pPr>
            <a:r>
              <a:rPr lang="en-AU" sz="2800" b="1" i="0" u="none" strike="noStrike">
                <a:solidFill>
                  <a:schemeClr val="accent2"/>
                </a:solidFill>
                <a:effectLst/>
                <a:latin typeface="Arial" panose="020B0604020202020204" pitchFamily="34" charset="0"/>
                <a:cs typeface="Arial" panose="020B0604020202020204" pitchFamily="34" charset="0"/>
              </a:rPr>
              <a:t>Using the evaluation tool</a:t>
            </a:r>
            <a:endParaRPr lang="en-AU" sz="2800" b="1">
              <a:solidFill>
                <a:schemeClr val="accent2"/>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E6D9C98-D50D-E567-6E8F-B25A12E42281}"/>
              </a:ext>
            </a:extLst>
          </p:cNvPr>
          <p:cNvSpPr txBox="1"/>
          <p:nvPr/>
        </p:nvSpPr>
        <p:spPr>
          <a:xfrm>
            <a:off x="8524317" y="1594229"/>
            <a:ext cx="1696298" cy="246221"/>
          </a:xfrm>
          <a:prstGeom prst="rect">
            <a:avLst/>
          </a:prstGeom>
          <a:noFill/>
        </p:spPr>
        <p:txBody>
          <a:bodyPr wrap="none" rtlCol="0">
            <a:spAutoFit/>
          </a:bodyPr>
          <a:lstStyle/>
          <a:p>
            <a:r>
              <a:rPr lang="en-US" sz="1000">
                <a:solidFill>
                  <a:schemeClr val="accent2"/>
                </a:solidFill>
                <a:latin typeface="Arial" panose="020B0604020202020204" pitchFamily="34" charset="0"/>
                <a:cs typeface="Arial" panose="020B0604020202020204" pitchFamily="34" charset="0"/>
              </a:rPr>
              <a:t>Framework stage template</a:t>
            </a:r>
          </a:p>
        </p:txBody>
      </p:sp>
      <p:sp>
        <p:nvSpPr>
          <p:cNvPr id="13" name="TextBox 12">
            <a:extLst>
              <a:ext uri="{FF2B5EF4-FFF2-40B4-BE49-F238E27FC236}">
                <a16:creationId xmlns:a16="http://schemas.microsoft.com/office/drawing/2014/main" id="{9C5BFCA5-13C2-D955-5B9A-1C873399ACB0}"/>
              </a:ext>
            </a:extLst>
          </p:cNvPr>
          <p:cNvSpPr txBox="1"/>
          <p:nvPr/>
        </p:nvSpPr>
        <p:spPr>
          <a:xfrm>
            <a:off x="8524317" y="3656727"/>
            <a:ext cx="1375698" cy="246221"/>
          </a:xfrm>
          <a:prstGeom prst="rect">
            <a:avLst/>
          </a:prstGeom>
          <a:noFill/>
        </p:spPr>
        <p:txBody>
          <a:bodyPr wrap="none" rtlCol="0">
            <a:spAutoFit/>
          </a:bodyPr>
          <a:lstStyle/>
          <a:p>
            <a:r>
              <a:rPr lang="en-US" sz="1000">
                <a:solidFill>
                  <a:schemeClr val="accent2"/>
                </a:solidFill>
                <a:latin typeface="Arial" panose="020B0604020202020204" pitchFamily="34" charset="0"/>
                <a:cs typeface="Arial" panose="020B0604020202020204" pitchFamily="34" charset="0"/>
              </a:rPr>
              <a:t>Measures bingo card</a:t>
            </a:r>
          </a:p>
        </p:txBody>
      </p:sp>
      <p:sp>
        <p:nvSpPr>
          <p:cNvPr id="4" name="TextBox 3">
            <a:extLst>
              <a:ext uri="{FF2B5EF4-FFF2-40B4-BE49-F238E27FC236}">
                <a16:creationId xmlns:a16="http://schemas.microsoft.com/office/drawing/2014/main" id="{CC327E18-29F5-DCF0-062E-41A0963B5C0A}"/>
              </a:ext>
            </a:extLst>
          </p:cNvPr>
          <p:cNvSpPr txBox="1"/>
          <p:nvPr/>
        </p:nvSpPr>
        <p:spPr>
          <a:xfrm>
            <a:off x="4761226" y="6128923"/>
            <a:ext cx="5864369" cy="307777"/>
          </a:xfrm>
          <a:prstGeom prst="rect">
            <a:avLst/>
          </a:prstGeom>
          <a:noFill/>
        </p:spPr>
        <p:txBody>
          <a:bodyPr wrap="square">
            <a:spAutoFit/>
          </a:bodyPr>
          <a:lstStyle/>
          <a:p>
            <a:r>
              <a:rPr lang="en-AU" sz="14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https://www.australiangenomics.org.au/categories/workforce-education/</a:t>
            </a:r>
            <a:endParaRPr lang="en-US" sz="1400"/>
          </a:p>
        </p:txBody>
      </p:sp>
      <p:sp>
        <p:nvSpPr>
          <p:cNvPr id="3" name="TextBox 2">
            <a:extLst>
              <a:ext uri="{FF2B5EF4-FFF2-40B4-BE49-F238E27FC236}">
                <a16:creationId xmlns:a16="http://schemas.microsoft.com/office/drawing/2014/main" id="{CBB2C990-F8FD-D57C-29FB-C3F84E7F0414}"/>
              </a:ext>
            </a:extLst>
          </p:cNvPr>
          <p:cNvSpPr txBox="1"/>
          <p:nvPr/>
        </p:nvSpPr>
        <p:spPr>
          <a:xfrm>
            <a:off x="8589569" y="291353"/>
            <a:ext cx="2968935"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000">
                <a:latin typeface="Arial" panose="020B0604020202020204" pitchFamily="34" charset="0"/>
                <a:ea typeface="Calibri"/>
                <a:cs typeface="Arial" panose="020B0604020202020204" pitchFamily="34" charset="0"/>
              </a:rPr>
              <a:t>You can interact with the tool at multiple levels: </a:t>
            </a:r>
            <a:br>
              <a:rPr lang="en-GB" sz="1000">
                <a:latin typeface="Arial" panose="020B0604020202020204" pitchFamily="34" charset="0"/>
                <a:ea typeface="Calibri"/>
                <a:cs typeface="Arial" panose="020B0604020202020204" pitchFamily="34" charset="0"/>
              </a:rPr>
            </a:br>
            <a:endParaRPr lang="en-GB" sz="1000">
              <a:latin typeface="Arial" panose="020B0604020202020204" pitchFamily="34" charset="0"/>
              <a:ea typeface="Calibri"/>
              <a:cs typeface="Arial" panose="020B0604020202020204" pitchFamily="34" charset="0"/>
            </a:endParaRPr>
          </a:p>
          <a:p>
            <a:pPr marL="228600" indent="-228600">
              <a:buAutoNum type="arabicPeriod"/>
            </a:pPr>
            <a:r>
              <a:rPr lang="en-GB" sz="1000">
                <a:latin typeface="Arial" panose="020B0604020202020204" pitchFamily="34" charset="0"/>
                <a:ea typeface="Calibri"/>
                <a:cs typeface="Arial" panose="020B0604020202020204" pitchFamily="34" charset="0"/>
              </a:rPr>
              <a:t>learn more about the framework; </a:t>
            </a:r>
          </a:p>
          <a:p>
            <a:pPr marL="228600" indent="-228600">
              <a:buAutoNum type="arabicPeriod"/>
            </a:pPr>
            <a:r>
              <a:rPr lang="en-GB" sz="1000">
                <a:latin typeface="Arial" panose="020B0604020202020204" pitchFamily="34" charset="0"/>
                <a:ea typeface="Calibri"/>
                <a:cs typeface="Arial" panose="020B0604020202020204" pitchFamily="34" charset="0"/>
              </a:rPr>
              <a:t>consider concepts for your own evaluation; </a:t>
            </a:r>
          </a:p>
          <a:p>
            <a:pPr marL="228600" indent="-228600">
              <a:buAutoNum type="arabicPeriod"/>
            </a:pPr>
            <a:r>
              <a:rPr lang="en-GB" sz="1000">
                <a:latin typeface="Arial" panose="020B0604020202020204" pitchFamily="34" charset="0"/>
                <a:ea typeface="Calibri"/>
                <a:cs typeface="Arial" panose="020B0604020202020204" pitchFamily="34" charset="0"/>
              </a:rPr>
              <a:t>choose measures for your own evaluation; </a:t>
            </a:r>
          </a:p>
          <a:p>
            <a:pPr marL="228600" indent="-228600">
              <a:buAutoNum type="arabicPeriod"/>
            </a:pPr>
            <a:r>
              <a:rPr lang="en-GB" sz="1000">
                <a:latin typeface="Arial" panose="020B0604020202020204" pitchFamily="34" charset="0"/>
                <a:ea typeface="Calibri"/>
                <a:cs typeface="Arial" panose="020B0604020202020204" pitchFamily="34" charset="0"/>
              </a:rPr>
              <a:t>refer to published questions for your project.</a:t>
            </a:r>
            <a:endParaRPr lang="en-US" sz="1000"/>
          </a:p>
        </p:txBody>
      </p:sp>
      <p:pic>
        <p:nvPicPr>
          <p:cNvPr id="6" name="Picture 5">
            <a:extLst>
              <a:ext uri="{FF2B5EF4-FFF2-40B4-BE49-F238E27FC236}">
                <a16:creationId xmlns:a16="http://schemas.microsoft.com/office/drawing/2014/main" id="{DE1265DD-1A94-C3BC-A8FB-8645C65FFE9A}"/>
              </a:ext>
            </a:extLst>
          </p:cNvPr>
          <p:cNvPicPr>
            <a:picLocks noChangeAspect="1"/>
          </p:cNvPicPr>
          <p:nvPr/>
        </p:nvPicPr>
        <p:blipFill>
          <a:blip r:embed="rId4"/>
          <a:stretch>
            <a:fillRect/>
          </a:stretch>
        </p:blipFill>
        <p:spPr>
          <a:xfrm>
            <a:off x="10689799" y="6011461"/>
            <a:ext cx="538291" cy="542703"/>
          </a:xfrm>
          <a:prstGeom prst="rect">
            <a:avLst/>
          </a:prstGeom>
        </p:spPr>
      </p:pic>
      <p:pic>
        <p:nvPicPr>
          <p:cNvPr id="8" name="Picture 7">
            <a:extLst>
              <a:ext uri="{FF2B5EF4-FFF2-40B4-BE49-F238E27FC236}">
                <a16:creationId xmlns:a16="http://schemas.microsoft.com/office/drawing/2014/main" id="{1B76DBB9-0724-5BD0-E992-24CA8877CEB5}"/>
              </a:ext>
            </a:extLst>
          </p:cNvPr>
          <p:cNvPicPr>
            <a:picLocks noChangeAspect="1"/>
          </p:cNvPicPr>
          <p:nvPr/>
        </p:nvPicPr>
        <p:blipFill>
          <a:blip r:embed="rId5"/>
          <a:stretch>
            <a:fillRect/>
          </a:stretch>
        </p:blipFill>
        <p:spPr>
          <a:xfrm>
            <a:off x="8577377" y="3883298"/>
            <a:ext cx="3309935" cy="1823608"/>
          </a:xfrm>
          <a:prstGeom prst="rect">
            <a:avLst/>
          </a:prstGeom>
        </p:spPr>
      </p:pic>
      <p:pic>
        <p:nvPicPr>
          <p:cNvPr id="10" name="Picture 9">
            <a:extLst>
              <a:ext uri="{FF2B5EF4-FFF2-40B4-BE49-F238E27FC236}">
                <a16:creationId xmlns:a16="http://schemas.microsoft.com/office/drawing/2014/main" id="{5B051D54-6AA1-B101-6B24-37088771299E}"/>
              </a:ext>
            </a:extLst>
          </p:cNvPr>
          <p:cNvPicPr>
            <a:picLocks noChangeAspect="1"/>
          </p:cNvPicPr>
          <p:nvPr/>
        </p:nvPicPr>
        <p:blipFill>
          <a:blip r:embed="rId6"/>
          <a:stretch>
            <a:fillRect/>
          </a:stretch>
        </p:blipFill>
        <p:spPr>
          <a:xfrm>
            <a:off x="8559709" y="1846831"/>
            <a:ext cx="3309935" cy="1425678"/>
          </a:xfrm>
          <a:prstGeom prst="rect">
            <a:avLst/>
          </a:prstGeom>
        </p:spPr>
      </p:pic>
    </p:spTree>
    <p:extLst>
      <p:ext uri="{BB962C8B-B14F-4D97-AF65-F5344CB8AC3E}">
        <p14:creationId xmlns:p14="http://schemas.microsoft.com/office/powerpoint/2010/main" val="143057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98FE25C-80E1-FAD4-8C1E-586E90319E8F}"/>
              </a:ext>
            </a:extLst>
          </p:cNvPr>
          <p:cNvSpPr/>
          <p:nvPr/>
        </p:nvSpPr>
        <p:spPr>
          <a:xfrm>
            <a:off x="641267" y="4432473"/>
            <a:ext cx="10907485" cy="13403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dirty="0">
                <a:latin typeface="Arial" panose="020B0604020202020204" pitchFamily="34" charset="0"/>
                <a:cs typeface="Arial" panose="020B0604020202020204" pitchFamily="34" charset="0"/>
              </a:rPr>
              <a:t>Areas I want to explore or assess: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Concepts and measures I will use:</a:t>
            </a:r>
          </a:p>
        </p:txBody>
      </p:sp>
      <p:pic>
        <p:nvPicPr>
          <p:cNvPr id="3" name="Picture 2">
            <a:extLst>
              <a:ext uri="{FF2B5EF4-FFF2-40B4-BE49-F238E27FC236}">
                <a16:creationId xmlns:a16="http://schemas.microsoft.com/office/drawing/2014/main" id="{140260B5-9F2F-5EE4-62D5-9A7C433B5100}"/>
              </a:ext>
            </a:extLst>
          </p:cNvPr>
          <p:cNvPicPr>
            <a:picLocks noChangeAspect="1"/>
          </p:cNvPicPr>
          <p:nvPr/>
        </p:nvPicPr>
        <p:blipFill>
          <a:blip r:embed="rId3"/>
          <a:stretch>
            <a:fillRect/>
          </a:stretch>
        </p:blipFill>
        <p:spPr>
          <a:xfrm>
            <a:off x="-2025" y="0"/>
            <a:ext cx="12194025" cy="4298869"/>
          </a:xfrm>
          <a:prstGeom prst="rect">
            <a:avLst/>
          </a:prstGeom>
        </p:spPr>
      </p:pic>
    </p:spTree>
    <p:extLst>
      <p:ext uri="{BB962C8B-B14F-4D97-AF65-F5344CB8AC3E}">
        <p14:creationId xmlns:p14="http://schemas.microsoft.com/office/powerpoint/2010/main" val="207040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up of a grid&#10;&#10;Description automatically generated">
            <a:extLst>
              <a:ext uri="{FF2B5EF4-FFF2-40B4-BE49-F238E27FC236}">
                <a16:creationId xmlns:a16="http://schemas.microsoft.com/office/drawing/2014/main" id="{EA935F36-EE66-84BC-B615-C1EA6AAF07E9}"/>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11035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A8B2577-1098-3F2E-FF13-DB325D74CF44}"/>
              </a:ext>
            </a:extLst>
          </p:cNvPr>
          <p:cNvSpPr/>
          <p:nvPr/>
        </p:nvSpPr>
        <p:spPr>
          <a:xfrm>
            <a:off x="641268" y="4432473"/>
            <a:ext cx="10901548" cy="13567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a:latin typeface="Arial" panose="020B0604020202020204" pitchFamily="34" charset="0"/>
                <a:cs typeface="Arial" panose="020B0604020202020204" pitchFamily="34" charset="0"/>
              </a:rPr>
              <a:t>Areas I want to explore or assess:</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Concepts and measures I will use:</a:t>
            </a:r>
          </a:p>
        </p:txBody>
      </p:sp>
      <p:pic>
        <p:nvPicPr>
          <p:cNvPr id="3" name="Picture 2">
            <a:extLst>
              <a:ext uri="{FF2B5EF4-FFF2-40B4-BE49-F238E27FC236}">
                <a16:creationId xmlns:a16="http://schemas.microsoft.com/office/drawing/2014/main" id="{BE054419-D5AC-0150-6C06-C70DFF5A133D}"/>
              </a:ext>
            </a:extLst>
          </p:cNvPr>
          <p:cNvPicPr>
            <a:picLocks noChangeAspect="1"/>
          </p:cNvPicPr>
          <p:nvPr/>
        </p:nvPicPr>
        <p:blipFill>
          <a:blip r:embed="rId3"/>
          <a:stretch>
            <a:fillRect/>
          </a:stretch>
        </p:blipFill>
        <p:spPr>
          <a:xfrm>
            <a:off x="-1" y="0"/>
            <a:ext cx="12192001" cy="4365330"/>
          </a:xfrm>
          <a:prstGeom prst="rect">
            <a:avLst/>
          </a:prstGeom>
        </p:spPr>
      </p:pic>
    </p:spTree>
    <p:extLst>
      <p:ext uri="{BB962C8B-B14F-4D97-AF65-F5344CB8AC3E}">
        <p14:creationId xmlns:p14="http://schemas.microsoft.com/office/powerpoint/2010/main" val="128981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diagram of a survey&#10;&#10;Description automatically generated with medium confidence">
            <a:extLst>
              <a:ext uri="{FF2B5EF4-FFF2-40B4-BE49-F238E27FC236}">
                <a16:creationId xmlns:a16="http://schemas.microsoft.com/office/drawing/2014/main" id="{C9419EEE-076E-3BC6-A977-8D8F609C6F4E}"/>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51005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AE7F27A-A6CB-92E1-056F-FDBED547791E}"/>
              </a:ext>
            </a:extLst>
          </p:cNvPr>
          <p:cNvSpPr/>
          <p:nvPr/>
        </p:nvSpPr>
        <p:spPr>
          <a:xfrm>
            <a:off x="641268" y="4432473"/>
            <a:ext cx="10925298" cy="13686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a:latin typeface="Arial" panose="020B0604020202020204" pitchFamily="34" charset="0"/>
                <a:cs typeface="Arial" panose="020B0604020202020204" pitchFamily="34" charset="0"/>
              </a:rPr>
              <a:t>Areas I want to explore or assess:</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Concepts and measures I will use:</a:t>
            </a:r>
          </a:p>
        </p:txBody>
      </p:sp>
      <p:pic>
        <p:nvPicPr>
          <p:cNvPr id="3" name="Picture 2">
            <a:extLst>
              <a:ext uri="{FF2B5EF4-FFF2-40B4-BE49-F238E27FC236}">
                <a16:creationId xmlns:a16="http://schemas.microsoft.com/office/drawing/2014/main" id="{17EB9DDB-8BA7-D081-9E8D-F36CE6589F40}"/>
              </a:ext>
            </a:extLst>
          </p:cNvPr>
          <p:cNvPicPr>
            <a:picLocks noChangeAspect="1"/>
          </p:cNvPicPr>
          <p:nvPr/>
        </p:nvPicPr>
        <p:blipFill>
          <a:blip r:embed="rId3"/>
          <a:stretch>
            <a:fillRect/>
          </a:stretch>
        </p:blipFill>
        <p:spPr>
          <a:xfrm>
            <a:off x="-2" y="-1"/>
            <a:ext cx="12178166" cy="4055424"/>
          </a:xfrm>
          <a:prstGeom prst="rect">
            <a:avLst/>
          </a:prstGeom>
        </p:spPr>
      </p:pic>
    </p:spTree>
    <p:extLst>
      <p:ext uri="{BB962C8B-B14F-4D97-AF65-F5344CB8AC3E}">
        <p14:creationId xmlns:p14="http://schemas.microsoft.com/office/powerpoint/2010/main" val="3431004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7781e1-d702-4345-95e6-09ff78860c31">
      <Terms xmlns="http://schemas.microsoft.com/office/infopath/2007/PartnerControls"/>
    </lcf76f155ced4ddcb4097134ff3c332f>
    <TaxCatchAll xmlns="d7737948-7726-4656-b1d5-b3ed8d8ed0db" xsi:nil="true"/>
    <SharedWithUsers xmlns="d7737948-7726-4656-b1d5-b3ed8d8ed0db">
      <UserInfo>
        <DisplayName>Amy Nisselle</DisplayName>
        <AccountId>111</AccountId>
        <AccountType/>
      </UserInfo>
      <UserInfo>
        <DisplayName>Liana Cross</DisplayName>
        <AccountId>42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C09A327191594195F03D5DE9E748D0" ma:contentTypeVersion="18" ma:contentTypeDescription="Create a new document." ma:contentTypeScope="" ma:versionID="fedcac45cbc01b5685faf05818c94ad8">
  <xsd:schema xmlns:xsd="http://www.w3.org/2001/XMLSchema" xmlns:xs="http://www.w3.org/2001/XMLSchema" xmlns:p="http://schemas.microsoft.com/office/2006/metadata/properties" xmlns:ns2="6d7781e1-d702-4345-95e6-09ff78860c31" xmlns:ns3="d7737948-7726-4656-b1d5-b3ed8d8ed0db" targetNamespace="http://schemas.microsoft.com/office/2006/metadata/properties" ma:root="true" ma:fieldsID="a01c67f5a172265f4a5da664596921f8" ns2:_="" ns3:_="">
    <xsd:import namespace="6d7781e1-d702-4345-95e6-09ff78860c31"/>
    <xsd:import namespace="d7737948-7726-4656-b1d5-b3ed8d8ed0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781e1-d702-4345-95e6-09ff78860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71c520-dbd0-4b8f-9e36-8694d75fa5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737948-7726-4656-b1d5-b3ed8d8ed0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7465ae6-68fa-4f28-bee2-77c1680d5098}" ma:internalName="TaxCatchAll" ma:showField="CatchAllData" ma:web="d7737948-7726-4656-b1d5-b3ed8d8ed0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F4072C-4242-4DA8-804C-4C12FFBAA3B1}">
  <ds:schemaRefs>
    <ds:schemaRef ds:uri="http://schemas.openxmlformats.org/package/2006/metadata/core-properties"/>
    <ds:schemaRef ds:uri="d7737948-7726-4656-b1d5-b3ed8d8ed0db"/>
    <ds:schemaRef ds:uri="http://purl.org/dc/dcmitype/"/>
    <ds:schemaRef ds:uri="http://schemas.microsoft.com/office/2006/metadata/properties"/>
    <ds:schemaRef ds:uri="http://purl.org/dc/terms/"/>
    <ds:schemaRef ds:uri="http://schemas.microsoft.com/office/infopath/2007/PartnerControls"/>
    <ds:schemaRef ds:uri="http://schemas.microsoft.com/office/2006/documentManagement/types"/>
    <ds:schemaRef ds:uri="6d7781e1-d702-4345-95e6-09ff78860c31"/>
    <ds:schemaRef ds:uri="http://www.w3.org/XML/1998/namespace"/>
    <ds:schemaRef ds:uri="http://purl.org/dc/elements/1.1/"/>
  </ds:schemaRefs>
</ds:datastoreItem>
</file>

<file path=customXml/itemProps2.xml><?xml version="1.0" encoding="utf-8"?>
<ds:datastoreItem xmlns:ds="http://schemas.openxmlformats.org/officeDocument/2006/customXml" ds:itemID="{AF3045AF-920C-4CF8-9768-42CCF55AAE10}">
  <ds:schemaRefs>
    <ds:schemaRef ds:uri="http://schemas.microsoft.com/sharepoint/v3/contenttype/forms"/>
  </ds:schemaRefs>
</ds:datastoreItem>
</file>

<file path=customXml/itemProps3.xml><?xml version="1.0" encoding="utf-8"?>
<ds:datastoreItem xmlns:ds="http://schemas.openxmlformats.org/officeDocument/2006/customXml" ds:itemID="{5C7CCF29-2F89-4AB2-BEDC-2CD78A326A77}">
  <ds:schemaRefs>
    <ds:schemaRef ds:uri="6d7781e1-d702-4345-95e6-09ff78860c31"/>
    <ds:schemaRef ds:uri="d7737948-7726-4656-b1d5-b3ed8d8ed0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TotalTime>
  <Words>3041</Words>
  <Application>Microsoft Macintosh PowerPoint</Application>
  <PresentationFormat>Widescreen</PresentationFormat>
  <Paragraphs>251</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Avenir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Bronwyn Terrill</dc:creator>
  <cp:lastModifiedBy>Liana Cross</cp:lastModifiedBy>
  <cp:revision>3</cp:revision>
  <cp:lastPrinted>2024-04-04T04:38:47Z</cp:lastPrinted>
  <dcterms:created xsi:type="dcterms:W3CDTF">2023-11-18T13:15:02Z</dcterms:created>
  <dcterms:modified xsi:type="dcterms:W3CDTF">2024-04-05T09:37:43Z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0x0101000BC09A327191594195F03D5DE9E748D0</vt:lpwstr>
  </property>
</Properties>
</file>