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79" r:id="rId2"/>
  </p:sldIdLst>
  <p:sldSz cx="12192000" cy="6858000"/>
  <p:notesSz cx="9939338" cy="14368463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y Nisselle" initials="AN" lastIdx="2" clrIdx="0">
    <p:extLst>
      <p:ext uri="{19B8F6BF-5375-455C-9EA6-DF929625EA0E}">
        <p15:presenceInfo xmlns:p15="http://schemas.microsoft.com/office/powerpoint/2012/main" userId="S-1-5-21-2256462057-1280619349-680702702-225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  <a:srgbClr val="632D09"/>
    <a:srgbClr val="E6D5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55" autoAdjust="0"/>
    <p:restoredTop sz="95448" autoAdjust="0"/>
  </p:normalViewPr>
  <p:slideViewPr>
    <p:cSldViewPr snapToGrid="0">
      <p:cViewPr>
        <p:scale>
          <a:sx n="75" d="100"/>
          <a:sy n="75" d="100"/>
        </p:scale>
        <p:origin x="1542" y="252"/>
      </p:cViewPr>
      <p:guideLst/>
    </p:cSldViewPr>
  </p:slideViewPr>
  <p:notesTextViewPr>
    <p:cViewPr>
      <p:scale>
        <a:sx n="1" d="1"/>
        <a:sy n="1" d="1"/>
      </p:scale>
      <p:origin x="0" y="-516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tags" Target="tags/tag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720918"/>
          </a:xfrm>
          <a:prstGeom prst="rect">
            <a:avLst/>
          </a:prstGeom>
        </p:spPr>
        <p:txBody>
          <a:bodyPr vert="horz" lIns="138897" tIns="69449" rIns="138897" bIns="69449" rtlCol="0"/>
          <a:lstStyle>
            <a:lvl1pPr algn="l">
              <a:defRPr sz="18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9992" y="0"/>
            <a:ext cx="4307046" cy="720918"/>
          </a:xfrm>
          <a:prstGeom prst="rect">
            <a:avLst/>
          </a:prstGeom>
        </p:spPr>
        <p:txBody>
          <a:bodyPr vert="horz" lIns="138897" tIns="69449" rIns="138897" bIns="69449" rtlCol="0"/>
          <a:lstStyle>
            <a:lvl1pPr algn="r">
              <a:defRPr sz="1800"/>
            </a:lvl1pPr>
          </a:lstStyle>
          <a:p>
            <a:fld id="{7B010565-DBD9-4996-A90F-B8ACB826E307}" type="datetimeFigureOut">
              <a:rPr lang="en-AU" smtClean="0"/>
              <a:t>16/11/2021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8813" y="1795463"/>
            <a:ext cx="8621712" cy="4849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897" tIns="69449" rIns="138897" bIns="69449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934" y="6914823"/>
            <a:ext cx="7951470" cy="5657582"/>
          </a:xfrm>
          <a:prstGeom prst="rect">
            <a:avLst/>
          </a:prstGeom>
        </p:spPr>
        <p:txBody>
          <a:bodyPr vert="horz" lIns="138897" tIns="69449" rIns="138897" bIns="6944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47547"/>
            <a:ext cx="4307046" cy="720917"/>
          </a:xfrm>
          <a:prstGeom prst="rect">
            <a:avLst/>
          </a:prstGeom>
        </p:spPr>
        <p:txBody>
          <a:bodyPr vert="horz" lIns="138897" tIns="69449" rIns="138897" bIns="69449" rtlCol="0" anchor="b"/>
          <a:lstStyle>
            <a:lvl1pPr algn="l">
              <a:defRPr sz="18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9992" y="13647547"/>
            <a:ext cx="4307046" cy="720917"/>
          </a:xfrm>
          <a:prstGeom prst="rect">
            <a:avLst/>
          </a:prstGeom>
        </p:spPr>
        <p:txBody>
          <a:bodyPr vert="horz" lIns="138897" tIns="69449" rIns="138897" bIns="69449" rtlCol="0" anchor="b"/>
          <a:lstStyle>
            <a:lvl1pPr algn="r">
              <a:defRPr sz="1800"/>
            </a:lvl1pPr>
          </a:lstStyle>
          <a:p>
            <a:fld id="{1CF952B6-3907-4DD4-961F-860AD3A1E7D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0662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="1" dirty="0"/>
              <a:t>INSTRUCTIONS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dirty="0"/>
              <a:t>It’s easiest to start with the goal, then the outcomes, then work backwards thinking ‘what do I need to do to achieve my outcome?’.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dirty="0"/>
              <a:t>Use the boxes and words as prompts to consider at each stage, not every concept will apply to every education intervention.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dirty="0"/>
              <a:t>Some more common prompts might be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baseline="0" dirty="0"/>
              <a:t>Who is the audience? 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baseline="0" dirty="0"/>
              <a:t>What do I want them to learn (to do), and why? How do I know they need to know/do that? 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baseline="0" dirty="0"/>
              <a:t>Who else do I need to involve?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baseline="0" dirty="0"/>
              <a:t>How will I measure the effectiveness of my intervention in contributing to my intended outcomes?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10B555-E75A-40BE-A96D-A8C0D1FA0EDF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8933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B1D41-343E-4803-AECD-0E4C0A6802AE}" type="datetimeFigureOut">
              <a:rPr lang="en-AU" smtClean="0"/>
              <a:t>16/11/2021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BB2E-E384-4AB7-8340-C40C8501E75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405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B1D41-343E-4803-AECD-0E4C0A6802AE}" type="datetimeFigureOut">
              <a:rPr lang="en-AU" smtClean="0"/>
              <a:t>16/11/2021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BB2E-E384-4AB7-8340-C40C8501E75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7850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B1D41-343E-4803-AECD-0E4C0A6802AE}" type="datetimeFigureOut">
              <a:rPr lang="en-AU" smtClean="0"/>
              <a:t>16/11/2021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BB2E-E384-4AB7-8340-C40C8501E75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1798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B1D41-343E-4803-AECD-0E4C0A6802AE}" type="datetimeFigureOut">
              <a:rPr lang="en-AU" smtClean="0"/>
              <a:t>16/11/2021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BB2E-E384-4AB7-8340-C40C8501E75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296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B1D41-343E-4803-AECD-0E4C0A6802AE}" type="datetimeFigureOut">
              <a:rPr lang="en-AU" smtClean="0"/>
              <a:t>16/11/2021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BB2E-E384-4AB7-8340-C40C8501E75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6685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B1D41-343E-4803-AECD-0E4C0A6802AE}" type="datetimeFigureOut">
              <a:rPr lang="en-AU" smtClean="0"/>
              <a:t>16/11/2021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BB2E-E384-4AB7-8340-C40C8501E75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2748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B1D41-343E-4803-AECD-0E4C0A6802AE}" type="datetimeFigureOut">
              <a:rPr lang="en-AU" smtClean="0"/>
              <a:t>16/11/2021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BB2E-E384-4AB7-8340-C40C8501E75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61078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B1D41-343E-4803-AECD-0E4C0A6802AE}" type="datetimeFigureOut">
              <a:rPr lang="en-AU" smtClean="0"/>
              <a:t>16/11/2021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BB2E-E384-4AB7-8340-C40C8501E75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2140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B1D41-343E-4803-AECD-0E4C0A6802AE}" type="datetimeFigureOut">
              <a:rPr lang="en-AU" smtClean="0"/>
              <a:t>16/11/2021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BB2E-E384-4AB7-8340-C40C8501E75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2798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B1D41-343E-4803-AECD-0E4C0A6802AE}" type="datetimeFigureOut">
              <a:rPr lang="en-AU" smtClean="0"/>
              <a:t>16/11/2021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BB2E-E384-4AB7-8340-C40C8501E75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0728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B1D41-343E-4803-AECD-0E4C0A6802AE}" type="datetimeFigureOut">
              <a:rPr lang="en-AU" smtClean="0"/>
              <a:t>16/11/2021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BB2E-E384-4AB7-8340-C40C8501E75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6476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B1D41-343E-4803-AECD-0E4C0A6802AE}" type="datetimeFigureOut">
              <a:rPr lang="en-AU" smtClean="0"/>
              <a:t>16/11/2021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6BB2E-E384-4AB7-8340-C40C8501E75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3315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/>
          <p:cNvSpPr txBox="1"/>
          <p:nvPr/>
        </p:nvSpPr>
        <p:spPr>
          <a:xfrm flipH="1">
            <a:off x="255639" y="149733"/>
            <a:ext cx="11843593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rgbClr val="054F94"/>
                </a:solidFill>
                <a:latin typeface="Century Gothic" panose="020B0502020202020204" pitchFamily="34" charset="0"/>
                <a:ea typeface="+mj-ea"/>
                <a:cs typeface="+mj-cs"/>
              </a:rPr>
              <a:t>Program logic for genomics education</a:t>
            </a:r>
          </a:p>
          <a:p>
            <a:pPr>
              <a:spcBef>
                <a:spcPts val="600"/>
              </a:spcBef>
            </a:pPr>
            <a:r>
              <a:rPr lang="en-AU" sz="1600" dirty="0">
                <a:solidFill>
                  <a:srgbClr val="002060"/>
                </a:solidFill>
              </a:rPr>
              <a:t>Audience = content (genomics) experts who develop education intervention</a:t>
            </a:r>
            <a:endParaRPr lang="en-AU" sz="1200" dirty="0">
              <a:solidFill>
                <a:srgbClr val="002060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308648" y="1115552"/>
            <a:ext cx="11790584" cy="5566499"/>
            <a:chOff x="308648" y="1115552"/>
            <a:chExt cx="11790584" cy="5566499"/>
          </a:xfrm>
        </p:grpSpPr>
        <p:sp>
          <p:nvSpPr>
            <p:cNvPr id="46" name="Rectangle 45"/>
            <p:cNvSpPr/>
            <p:nvPr/>
          </p:nvSpPr>
          <p:spPr>
            <a:xfrm>
              <a:off x="7297596" y="2819475"/>
              <a:ext cx="2520000" cy="3862576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tx1"/>
                </a:solidFill>
                <a:latin typeface="Calibri" panose="020F0502020204030204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9947653" y="3102981"/>
              <a:ext cx="2151579" cy="3579070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tx1"/>
                </a:solidFill>
                <a:latin typeface="Calibri" panose="020F0502020204030204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08648" y="1963665"/>
              <a:ext cx="2945455" cy="4718386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tx1"/>
                </a:solidFill>
                <a:latin typeface="Calibri" panose="020F0502020204030204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440248" y="2335746"/>
              <a:ext cx="3699650" cy="4346305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tx1"/>
                </a:solidFill>
                <a:latin typeface="Calibri" panose="020F0502020204030204"/>
              </a:endParaRPr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11217211" y="2042336"/>
              <a:ext cx="795862" cy="972000"/>
              <a:chOff x="12792328" y="2041753"/>
              <a:chExt cx="795862" cy="1144521"/>
            </a:xfrm>
          </p:grpSpPr>
          <p:sp>
            <p:nvSpPr>
              <p:cNvPr id="75" name="TextBox 74"/>
              <p:cNvSpPr txBox="1"/>
              <p:nvPr/>
            </p:nvSpPr>
            <p:spPr>
              <a:xfrm>
                <a:off x="12792328" y="2041753"/>
                <a:ext cx="788297" cy="360000"/>
              </a:xfrm>
              <a:prstGeom prst="roundRect">
                <a:avLst/>
              </a:prstGeom>
              <a:solidFill>
                <a:srgbClr val="F9F9F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en-US"/>
                </a:defPPr>
                <a:lvl1pPr algn="ctr">
                  <a:defRPr sz="1200">
                    <a:solidFill>
                      <a:schemeClr val="bg1"/>
                    </a:solidFill>
                    <a:latin typeface="Calibri" panose="020F0502020204030204"/>
                  </a:defRPr>
                </a:lvl1pPr>
              </a:lstStyle>
              <a:p>
                <a:r>
                  <a:rPr lang="en-AU" sz="1400" dirty="0">
                    <a:solidFill>
                      <a:schemeClr val="tx1"/>
                    </a:solidFill>
                  </a:rPr>
                  <a:t>Input</a:t>
                </a:r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12799893" y="2434014"/>
                <a:ext cx="788297" cy="36000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AU" sz="1400" dirty="0">
                    <a:solidFill>
                      <a:schemeClr val="tx1"/>
                    </a:solidFill>
                    <a:latin typeface="Calibri" panose="020F0502020204030204"/>
                  </a:rPr>
                  <a:t>Activity</a:t>
                </a: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12792329" y="2826274"/>
                <a:ext cx="788297" cy="360000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en-US"/>
                </a:defPPr>
                <a:lvl1pPr algn="ctr">
                  <a:defRPr sz="1000">
                    <a:solidFill>
                      <a:schemeClr val="lt1"/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r>
                  <a:rPr lang="en-AU" sz="1400" dirty="0">
                    <a:solidFill>
                      <a:schemeClr val="tx1"/>
                    </a:solidFill>
                    <a:latin typeface="Calibri" panose="020F0502020204030204"/>
                  </a:rPr>
                  <a:t>Output</a:t>
                </a:r>
              </a:p>
            </p:txBody>
          </p:sp>
        </p:grpSp>
        <p:sp>
          <p:nvSpPr>
            <p:cNvPr id="51" name="TextBox 50"/>
            <p:cNvSpPr txBox="1"/>
            <p:nvPr/>
          </p:nvSpPr>
          <p:spPr>
            <a:xfrm>
              <a:off x="10458182" y="3102981"/>
              <a:ext cx="11535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AU" b="1" dirty="0">
                  <a:latin typeface="Calibri" panose="020F0502020204030204"/>
                </a:rPr>
                <a:t>Outcomes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081561" y="1963665"/>
              <a:ext cx="13996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b="1" dirty="0">
                  <a:latin typeface="Calibri" panose="020F0502020204030204"/>
                </a:rPr>
                <a:t>Plan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805036" y="2335746"/>
              <a:ext cx="9700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AU" b="1" dirty="0">
                  <a:latin typeface="Calibri" panose="020F0502020204030204"/>
                </a:rPr>
                <a:t>Develop</a:t>
              </a:r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398691" y="2335746"/>
              <a:ext cx="2096475" cy="290723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>
                <a:spcAft>
                  <a:spcPts val="300"/>
                </a:spcAft>
              </a:pPr>
              <a:r>
                <a:rPr lang="en-AU" sz="1400" b="1" dirty="0">
                  <a:solidFill>
                    <a:schemeClr val="tx1"/>
                  </a:solidFill>
                  <a:latin typeface="Calibri" panose="020F0502020204030204"/>
                </a:rPr>
                <a:t> Situation Analysis</a:t>
              </a:r>
            </a:p>
            <a:p>
              <a:r>
                <a:rPr lang="en-AU" sz="1400" dirty="0">
                  <a:solidFill>
                    <a:schemeClr val="tx1"/>
                  </a:solidFill>
                  <a:latin typeface="Calibri" panose="020F0502020204030204"/>
                </a:rPr>
                <a:t>Consider:</a:t>
              </a:r>
            </a:p>
            <a:p>
              <a:pPr marL="72000" indent="-72000"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AU" sz="1400" dirty="0">
                  <a:solidFill>
                    <a:schemeClr val="tx1"/>
                  </a:solidFill>
                  <a:latin typeface="Calibri" panose="020F0502020204030204"/>
                </a:rPr>
                <a:t>Stakeholders/partners</a:t>
              </a:r>
            </a:p>
            <a:p>
              <a:pPr marL="72000" indent="-72000"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AU" sz="1400" dirty="0">
                  <a:solidFill>
                    <a:schemeClr val="tx1"/>
                  </a:solidFill>
                  <a:latin typeface="Calibri" panose="020F0502020204030204"/>
                </a:rPr>
                <a:t>Mandate/priorities</a:t>
              </a:r>
            </a:p>
            <a:p>
              <a:pPr marL="72000" indent="-72000"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AU" sz="1400" dirty="0">
                  <a:solidFill>
                    <a:schemeClr val="tx1"/>
                  </a:solidFill>
                  <a:latin typeface="Calibri" panose="020F0502020204030204"/>
                </a:rPr>
                <a:t>Project parameters</a:t>
              </a:r>
              <a:endParaRPr lang="en-AU" sz="1400" dirty="0">
                <a:solidFill>
                  <a:schemeClr val="tx1"/>
                </a:solidFill>
              </a:endParaRPr>
            </a:p>
            <a:p>
              <a:pPr marL="72000" indent="-72000"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AU" sz="1400" dirty="0">
                  <a:solidFill>
                    <a:schemeClr val="tx1"/>
                  </a:solidFill>
                  <a:latin typeface="Calibri" panose="020F0502020204030204"/>
                </a:rPr>
                <a:t>Needs assessment</a:t>
              </a:r>
            </a:p>
            <a:p>
              <a:pPr marL="72000" indent="-72000"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US" sz="1400" dirty="0">
                  <a:solidFill>
                    <a:schemeClr val="tx1"/>
                  </a:solidFill>
                  <a:latin typeface="Calibri" panose="020F0502020204030204"/>
                </a:rPr>
                <a:t>Evaluation</a:t>
              </a:r>
              <a:endParaRPr lang="en-AU" sz="1400" dirty="0">
                <a:solidFill>
                  <a:schemeClr val="tx1"/>
                </a:solidFill>
                <a:latin typeface="Calibri" panose="020F0502020204030204"/>
              </a:endParaRPr>
            </a:p>
            <a:p>
              <a:pPr marL="92075" indent="-92075">
                <a:spcBef>
                  <a:spcPts val="600"/>
                </a:spcBef>
              </a:pPr>
              <a:r>
                <a:rPr lang="en-AU" sz="1400" dirty="0">
                  <a:solidFill>
                    <a:schemeClr val="tx1"/>
                  </a:solidFill>
                  <a:latin typeface="Calibri" panose="020F0502020204030204"/>
                </a:rPr>
                <a:t>Define genomic workforce</a:t>
              </a:r>
            </a:p>
            <a:p>
              <a:pPr marL="92075" indent="-92075"/>
              <a:r>
                <a:rPr lang="en-AU" sz="1400" dirty="0">
                  <a:solidFill>
                    <a:schemeClr val="tx1"/>
                  </a:solidFill>
                  <a:latin typeface="Calibri" panose="020F0502020204030204"/>
                </a:rPr>
                <a:t>Define desired ‘level’ of genomic literacy, e.g., competencies</a:t>
              </a:r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422321" y="5299676"/>
              <a:ext cx="2075718" cy="80506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>
                <a:spcAft>
                  <a:spcPts val="300"/>
                </a:spcAft>
              </a:pPr>
              <a:r>
                <a:rPr lang="en-AU" sz="1400" b="1" dirty="0">
                  <a:solidFill>
                    <a:schemeClr val="tx1"/>
                  </a:solidFill>
                  <a:latin typeface="Calibri" panose="020F0502020204030204"/>
                </a:rPr>
                <a:t>Opportunity Analysis</a:t>
              </a:r>
            </a:p>
            <a:p>
              <a:pPr marL="72000" indent="-72000"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AU" sz="1400" dirty="0">
                  <a:solidFill>
                    <a:schemeClr val="tx1"/>
                  </a:solidFill>
                  <a:latin typeface="Calibri" panose="020F0502020204030204"/>
                </a:rPr>
                <a:t>Existing resources to use or repurpose</a:t>
              </a:r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2576440" y="2705077"/>
              <a:ext cx="1818000" cy="2027763"/>
            </a:xfrm>
            <a:prstGeom prst="roundRect">
              <a:avLst/>
            </a:prstGeom>
            <a:gradFill flip="none" rotWithShape="1">
              <a:gsLst>
                <a:gs pos="100000">
                  <a:schemeClr val="bg2">
                    <a:lumMod val="90000"/>
                  </a:schemeClr>
                </a:gs>
                <a:gs pos="60000">
                  <a:schemeClr val="bg1">
                    <a:lumMod val="85000"/>
                  </a:schemeClr>
                </a:gs>
                <a:gs pos="0">
                  <a:srgbClr val="F9F9F9"/>
                </a:gs>
              </a:gsLst>
              <a:lin ang="10800000" scaled="1"/>
              <a:tileRect/>
            </a:gradFill>
            <a:ln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>
                <a:spcAft>
                  <a:spcPts val="300"/>
                </a:spcAft>
              </a:pPr>
              <a:r>
                <a:rPr lang="en-AU" sz="1400" b="1" dirty="0">
                  <a:solidFill>
                    <a:schemeClr val="tx1"/>
                  </a:solidFill>
                  <a:latin typeface="Calibri" panose="020F0502020204030204"/>
                </a:rPr>
                <a:t>Deliverables </a:t>
              </a:r>
            </a:p>
            <a:p>
              <a:pPr marL="72000" indent="-72000"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US" sz="1400" dirty="0">
                  <a:solidFill>
                    <a:schemeClr val="tx1"/>
                  </a:solidFill>
                  <a:latin typeface="Calibri" panose="020F0502020204030204"/>
                </a:rPr>
                <a:t>Stakeholder management plan</a:t>
              </a:r>
              <a:endParaRPr lang="en-AU" sz="1400" baseline="30000" dirty="0">
                <a:solidFill>
                  <a:schemeClr val="tx1"/>
                </a:solidFill>
                <a:latin typeface="Calibri" panose="020F0502020204030204"/>
              </a:endParaRPr>
            </a:p>
            <a:p>
              <a:pPr marL="72000" indent="-72000"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AU" sz="1400" dirty="0">
                  <a:solidFill>
                    <a:schemeClr val="tx1"/>
                  </a:solidFill>
                  <a:latin typeface="Calibri" panose="020F0502020204030204"/>
                </a:rPr>
                <a:t>Goals/aims</a:t>
              </a:r>
            </a:p>
            <a:p>
              <a:pPr marL="72000" indent="-72000"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AU" sz="1400" dirty="0">
                  <a:solidFill>
                    <a:schemeClr val="tx1"/>
                  </a:solidFill>
                  <a:latin typeface="Calibri" panose="020F0502020204030204"/>
                </a:rPr>
                <a:t>Target groups</a:t>
              </a:r>
            </a:p>
            <a:p>
              <a:pPr marL="72000" indent="-72000"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AU" sz="1400" dirty="0">
                  <a:solidFill>
                    <a:schemeClr val="tx1"/>
                  </a:solidFill>
                  <a:latin typeface="Calibri" panose="020F0502020204030204"/>
                </a:rPr>
                <a:t>Learning objectives</a:t>
              </a:r>
            </a:p>
            <a:p>
              <a:pPr marL="72000" indent="-72000"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US" sz="1400" dirty="0">
                  <a:solidFill>
                    <a:schemeClr val="tx1"/>
                  </a:solidFill>
                  <a:latin typeface="Calibri" panose="020F0502020204030204"/>
                </a:rPr>
                <a:t>Draft outline</a:t>
              </a:r>
              <a:endParaRPr lang="en-AU" sz="1400" baseline="30000" dirty="0">
                <a:solidFill>
                  <a:schemeClr val="tx1"/>
                </a:solidFill>
                <a:latin typeface="Calibri" panose="020F0502020204030204"/>
              </a:endParaRPr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4486093" y="3570583"/>
              <a:ext cx="1873915" cy="253415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AU" sz="1400" dirty="0">
                  <a:solidFill>
                    <a:schemeClr val="tx1"/>
                  </a:solidFill>
                  <a:latin typeface="Calibri" panose="020F0502020204030204"/>
                </a:rPr>
                <a:t>Consider:</a:t>
              </a:r>
            </a:p>
            <a:p>
              <a:pPr marL="72000" indent="-72000"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AU" sz="1400" dirty="0">
                  <a:solidFill>
                    <a:schemeClr val="tx1"/>
                  </a:solidFill>
                  <a:latin typeface="Calibri" panose="020F0502020204030204"/>
                </a:rPr>
                <a:t>Theoretical framework</a:t>
              </a:r>
            </a:p>
            <a:p>
              <a:pPr marL="72000" indent="-72000"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AU" sz="1400" dirty="0">
                  <a:solidFill>
                    <a:schemeClr val="tx1"/>
                  </a:solidFill>
                  <a:latin typeface="Calibri" panose="020F0502020204030204"/>
                </a:rPr>
                <a:t>Curriculum and learning design</a:t>
              </a:r>
            </a:p>
            <a:p>
              <a:pPr marL="72000" indent="-72000"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AU" sz="1400" dirty="0">
                  <a:solidFill>
                    <a:schemeClr val="tx1"/>
                  </a:solidFill>
                  <a:latin typeface="Calibri" panose="020F0502020204030204"/>
                </a:rPr>
                <a:t>Assessment</a:t>
              </a:r>
            </a:p>
            <a:p>
              <a:pPr marL="72000" indent="-72000"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AU" sz="1400" dirty="0">
                  <a:solidFill>
                    <a:schemeClr val="tx1"/>
                  </a:solidFill>
                  <a:latin typeface="Calibri" panose="020F0502020204030204"/>
                </a:rPr>
                <a:t>Piloting/testing</a:t>
              </a:r>
            </a:p>
            <a:p>
              <a:pPr marL="72000" indent="-72000"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AU" sz="1400" dirty="0">
                  <a:solidFill>
                    <a:schemeClr val="tx1"/>
                  </a:solidFill>
                  <a:latin typeface="Calibri" panose="020F0502020204030204"/>
                </a:rPr>
                <a:t>Promotion/ dissemination (marketing)</a:t>
              </a:r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8297958" y="5010235"/>
              <a:ext cx="1425572" cy="109450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72000" indent="-72000">
                <a:spcBef>
                  <a:spcPts val="200"/>
                </a:spcBef>
                <a:buFont typeface="Arial" panose="020B0604020202020204" pitchFamily="34" charset="0"/>
                <a:buChar char="•"/>
              </a:pPr>
              <a:r>
                <a:rPr lang="en-AU" sz="1400" dirty="0">
                  <a:solidFill>
                    <a:schemeClr val="tx1"/>
                  </a:solidFill>
                </a:rPr>
                <a:t>Promote</a:t>
              </a:r>
            </a:p>
            <a:p>
              <a:pPr marL="72000" indent="-72000">
                <a:spcBef>
                  <a:spcPts val="200"/>
                </a:spcBef>
                <a:buFont typeface="Arial" panose="020B0604020202020204" pitchFamily="34" charset="0"/>
                <a:buChar char="•"/>
              </a:pPr>
              <a:r>
                <a:rPr lang="en-AU" sz="1400" dirty="0">
                  <a:solidFill>
                    <a:schemeClr val="tx1"/>
                  </a:solidFill>
                  <a:latin typeface="Calibri" panose="020F0502020204030204"/>
                </a:rPr>
                <a:t>Deliver educational intervention</a:t>
              </a: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10195442" y="3649603"/>
              <a:ext cx="1656000" cy="7200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AU" sz="1400" b="1" dirty="0">
                  <a:solidFill>
                    <a:schemeClr val="bg1"/>
                  </a:solidFill>
                  <a:latin typeface="Calibri" panose="020F0502020204030204"/>
                </a:rPr>
                <a:t>Immediate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  <a:latin typeface="Calibri" panose="020F0502020204030204"/>
                </a:rPr>
                <a:t>Learning objectives met</a:t>
              </a:r>
              <a:endParaRPr lang="en-AU" sz="1400" dirty="0">
                <a:solidFill>
                  <a:schemeClr val="bg1"/>
                </a:solidFill>
                <a:latin typeface="Calibri" panose="020F0502020204030204"/>
              </a:endParaRP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308648" y="1115552"/>
              <a:ext cx="11790584" cy="3600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AU" sz="1600" b="1" dirty="0">
                  <a:solidFill>
                    <a:schemeClr val="bg1"/>
                  </a:solidFill>
                  <a:latin typeface="Calibri" panose="020F0502020204030204"/>
                </a:rPr>
                <a:t>Goal </a:t>
              </a:r>
              <a:r>
                <a:rPr lang="en-AU" sz="1600" b="1" dirty="0">
                  <a:solidFill>
                    <a:schemeClr val="bg1"/>
                  </a:solidFill>
                  <a:latin typeface="Calibri" panose="020F0502020204030204"/>
                  <a:sym typeface="Symbol" panose="05050102010706020507" pitchFamily="18" charset="2"/>
                </a:rPr>
                <a:t>= Improved patient outcomes</a:t>
              </a:r>
              <a:endParaRPr lang="en-AU" sz="1600" b="1" dirty="0">
                <a:solidFill>
                  <a:schemeClr val="bg1"/>
                </a:solidFill>
                <a:latin typeface="Calibri" panose="020F0502020204030204"/>
              </a:endParaRPr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2576440" y="4818766"/>
              <a:ext cx="1818000" cy="812181"/>
            </a:xfrm>
            <a:prstGeom prst="roundRect">
              <a:avLst/>
            </a:prstGeom>
            <a:gradFill flip="none" rotWithShape="1">
              <a:gsLst>
                <a:gs pos="100000">
                  <a:schemeClr val="bg2">
                    <a:lumMod val="90000"/>
                  </a:schemeClr>
                </a:gs>
                <a:gs pos="60000">
                  <a:schemeClr val="bg1">
                    <a:lumMod val="85000"/>
                  </a:schemeClr>
                </a:gs>
                <a:gs pos="0">
                  <a:srgbClr val="F9F9F9"/>
                </a:gs>
              </a:gsLst>
              <a:lin ang="10800000" scaled="1"/>
              <a:tileRect/>
            </a:gradFill>
            <a:ln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>
                <a:spcAft>
                  <a:spcPts val="300"/>
                </a:spcAft>
              </a:pPr>
              <a:r>
                <a:rPr lang="en-AU" sz="1400" b="1" dirty="0">
                  <a:solidFill>
                    <a:schemeClr val="tx1"/>
                  </a:solidFill>
                  <a:latin typeface="Calibri" panose="020F0502020204030204"/>
                </a:rPr>
                <a:t>Checkpoints</a:t>
              </a:r>
            </a:p>
            <a:p>
              <a:pPr marL="72000" indent="-72000"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AU" sz="1400" dirty="0">
                  <a:solidFill>
                    <a:schemeClr val="tx1"/>
                  </a:solidFill>
                  <a:latin typeface="Calibri" panose="020F0502020204030204"/>
                </a:rPr>
                <a:t>Approvals in place</a:t>
              </a:r>
            </a:p>
            <a:p>
              <a:pPr marL="72000" indent="-72000"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AU" sz="1400" dirty="0">
                  <a:solidFill>
                    <a:schemeClr val="tx1"/>
                  </a:solidFill>
                  <a:latin typeface="Calibri" panose="020F0502020204030204"/>
                </a:rPr>
                <a:t>Resources in place</a:t>
              </a:r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10195442" y="4499170"/>
              <a:ext cx="1656000" cy="7200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AU" sz="1400" b="1" dirty="0">
                  <a:solidFill>
                    <a:schemeClr val="bg1"/>
                  </a:solidFill>
                  <a:latin typeface="Calibri" panose="020F0502020204030204"/>
                </a:rPr>
                <a:t>Intermediate</a:t>
              </a:r>
            </a:p>
            <a:p>
              <a:pPr algn="ctr"/>
              <a:r>
                <a:rPr lang="en-AU" sz="1400" dirty="0">
                  <a:solidFill>
                    <a:schemeClr val="bg1"/>
                  </a:solidFill>
                </a:rPr>
                <a:t>Competent workforce</a:t>
              </a:r>
              <a:endParaRPr lang="en-AU" sz="1400" b="1" dirty="0">
                <a:solidFill>
                  <a:schemeClr val="bg1"/>
                </a:solidFill>
                <a:latin typeface="Calibri" panose="020F0502020204030204"/>
              </a:endParaRPr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10195442" y="5350662"/>
              <a:ext cx="1656000" cy="7200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AU" sz="1400" b="1" dirty="0">
                  <a:solidFill>
                    <a:schemeClr val="bg1"/>
                  </a:solidFill>
                  <a:latin typeface="Calibri" panose="020F0502020204030204"/>
                </a:rPr>
                <a:t>Long-term </a:t>
              </a:r>
            </a:p>
            <a:p>
              <a:pPr algn="ctr"/>
              <a:r>
                <a:rPr lang="en-AU" sz="1400" dirty="0">
                  <a:solidFill>
                    <a:schemeClr val="bg1"/>
                  </a:solidFill>
                  <a:latin typeface="Calibri" panose="020F0502020204030204"/>
                </a:rPr>
                <a:t>Appropriate use of genomic medicine</a:t>
              </a:r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308648" y="1550946"/>
              <a:ext cx="11790584" cy="3600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600" b="1">
                  <a:solidFill>
                    <a:schemeClr val="tx1"/>
                  </a:solidFill>
                  <a:latin typeface="Calibri" panose="020F0502020204030204"/>
                </a:rPr>
                <a:t>Stakeholder engagement</a:t>
              </a:r>
              <a:endParaRPr lang="en-AU" sz="1600" b="1" i="1">
                <a:solidFill>
                  <a:schemeClr val="tx1"/>
                </a:solidFill>
                <a:latin typeface="Calibri" panose="020F0502020204030204"/>
              </a:endParaRPr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432597" y="6193506"/>
              <a:ext cx="2612852" cy="36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400" b="1" dirty="0">
                  <a:solidFill>
                    <a:schemeClr val="bg1"/>
                  </a:solidFill>
                  <a:latin typeface="Calibri" panose="020F0502020204030204"/>
                </a:rPr>
                <a:t>Evaluate / document</a:t>
              </a:r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3673953" y="6193506"/>
              <a:ext cx="3204000" cy="36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400" b="1">
                  <a:solidFill>
                    <a:schemeClr val="bg1"/>
                  </a:solidFill>
                  <a:latin typeface="Calibri" panose="020F0502020204030204"/>
                </a:rPr>
                <a:t>Evaluate / document</a:t>
              </a:r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7432529" y="6193506"/>
              <a:ext cx="2232000" cy="36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400" b="1" dirty="0">
                  <a:solidFill>
                    <a:schemeClr val="bg1"/>
                  </a:solidFill>
                  <a:latin typeface="Calibri" panose="020F0502020204030204"/>
                </a:rPr>
                <a:t>Evaluate / document</a:t>
              </a:r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10048598" y="6193506"/>
              <a:ext cx="1949689" cy="36000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400" b="1" dirty="0">
                  <a:solidFill>
                    <a:schemeClr val="bg1"/>
                  </a:solidFill>
                  <a:latin typeface="Calibri" panose="020F0502020204030204"/>
                </a:rPr>
                <a:t>Evaluate</a:t>
              </a:r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2576440" y="5726377"/>
              <a:ext cx="1818000" cy="378360"/>
            </a:xfrm>
            <a:prstGeom prst="roundRect">
              <a:avLst/>
            </a:prstGeom>
            <a:gradFill flip="none" rotWithShape="1">
              <a:gsLst>
                <a:gs pos="100000">
                  <a:schemeClr val="bg2">
                    <a:lumMod val="90000"/>
                  </a:schemeClr>
                </a:gs>
                <a:gs pos="60000">
                  <a:schemeClr val="bg1">
                    <a:lumMod val="85000"/>
                  </a:schemeClr>
                </a:gs>
                <a:gs pos="0">
                  <a:srgbClr val="F9F9F9"/>
                </a:gs>
              </a:gsLst>
              <a:lin ang="10800000" scaled="1"/>
              <a:tileRect/>
            </a:gradFill>
            <a:ln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>
                <a:spcAft>
                  <a:spcPts val="300"/>
                </a:spcAft>
              </a:pPr>
              <a:r>
                <a:rPr lang="en-AU" sz="1400" b="1" dirty="0">
                  <a:solidFill>
                    <a:schemeClr val="tx1"/>
                  </a:solidFill>
                  <a:latin typeface="Calibri" panose="020F0502020204030204"/>
                </a:rPr>
                <a:t>Evaluation plan</a:t>
              </a:r>
            </a:p>
          </p:txBody>
        </p:sp>
        <p:cxnSp>
          <p:nvCxnSpPr>
            <p:cNvPr id="70" name="Elbow Connector 69"/>
            <p:cNvCxnSpPr>
              <a:stCxn id="68" idx="2"/>
              <a:endCxn id="65" idx="2"/>
            </p:cNvCxnSpPr>
            <p:nvPr/>
          </p:nvCxnSpPr>
          <p:spPr>
            <a:xfrm rot="5400000">
              <a:off x="6381233" y="1911296"/>
              <a:ext cx="12700" cy="9284420"/>
            </a:xfrm>
            <a:prstGeom prst="bentConnector3">
              <a:avLst>
                <a:gd name="adj1" fmla="val 1800000"/>
              </a:avLst>
            </a:prstGeom>
            <a:ln w="28575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Elbow Connector 70"/>
            <p:cNvCxnSpPr>
              <a:stCxn id="67" idx="2"/>
              <a:endCxn id="66" idx="2"/>
            </p:cNvCxnSpPr>
            <p:nvPr/>
          </p:nvCxnSpPr>
          <p:spPr>
            <a:xfrm rot="5400000">
              <a:off x="6912241" y="4917218"/>
              <a:ext cx="12700" cy="3272576"/>
            </a:xfrm>
            <a:prstGeom prst="bentConnector3">
              <a:avLst>
                <a:gd name="adj1" fmla="val 1800000"/>
              </a:avLst>
            </a:prstGeom>
            <a:ln w="28575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8126485" y="2819475"/>
              <a:ext cx="8622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AU" b="1" dirty="0">
                  <a:latin typeface="Calibri" panose="020F0502020204030204"/>
                </a:rPr>
                <a:t>Deliver</a:t>
              </a:r>
            </a:p>
          </p:txBody>
        </p:sp>
        <p:sp>
          <p:nvSpPr>
            <p:cNvPr id="73" name="Rounded Rectangle 72"/>
            <p:cNvSpPr/>
            <p:nvPr/>
          </p:nvSpPr>
          <p:spPr>
            <a:xfrm>
              <a:off x="6476889" y="3572077"/>
              <a:ext cx="1702807" cy="1341165"/>
            </a:xfrm>
            <a:prstGeom prst="roundRect">
              <a:avLst/>
            </a:prstGeom>
            <a:gradFill flip="none" rotWithShape="1">
              <a:gsLst>
                <a:gs pos="100000">
                  <a:schemeClr val="bg2">
                    <a:lumMod val="90000"/>
                  </a:schemeClr>
                </a:gs>
                <a:gs pos="60000">
                  <a:schemeClr val="bg1">
                    <a:lumMod val="85000"/>
                  </a:schemeClr>
                </a:gs>
                <a:gs pos="0">
                  <a:srgbClr val="F9F9F9"/>
                </a:gs>
              </a:gsLst>
              <a:lin ang="10800000" scaled="1"/>
              <a:tileRect/>
            </a:gradFill>
            <a:ln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>
                <a:spcAft>
                  <a:spcPts val="300"/>
                </a:spcAft>
              </a:pPr>
              <a:r>
                <a:rPr lang="en-AU" sz="1400" b="1" dirty="0">
                  <a:solidFill>
                    <a:schemeClr val="tx1"/>
                  </a:solidFill>
                  <a:latin typeface="Calibri" panose="020F0502020204030204"/>
                </a:rPr>
                <a:t>Deliverables</a:t>
              </a:r>
            </a:p>
            <a:p>
              <a:pPr marL="72000" indent="-72000"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US" sz="1400" dirty="0">
                  <a:solidFill>
                    <a:schemeClr val="tx1"/>
                  </a:solidFill>
                  <a:latin typeface="Calibri" panose="020F0502020204030204"/>
                </a:rPr>
                <a:t>Promotion plan</a:t>
              </a:r>
              <a:endParaRPr lang="en-AU" sz="1400" dirty="0">
                <a:solidFill>
                  <a:schemeClr val="tx1"/>
                </a:solidFill>
                <a:latin typeface="Calibri" panose="020F0502020204030204"/>
              </a:endParaRPr>
            </a:p>
            <a:p>
              <a:pPr marL="72000" indent="-72000"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AU" sz="1400" dirty="0">
                  <a:solidFill>
                    <a:schemeClr val="tx1"/>
                  </a:solidFill>
                  <a:latin typeface="Calibri" panose="020F0502020204030204"/>
                </a:rPr>
                <a:t>Educational intervention/s </a:t>
              </a:r>
            </a:p>
            <a:p>
              <a:pPr marL="72000" indent="-72000"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AU" sz="1400" dirty="0">
                  <a:solidFill>
                    <a:schemeClr val="tx1"/>
                  </a:solidFill>
                  <a:latin typeface="Calibri" panose="020F0502020204030204"/>
                </a:rPr>
                <a:t>Assessment/s</a:t>
              </a:r>
            </a:p>
          </p:txBody>
        </p:sp>
        <p:sp>
          <p:nvSpPr>
            <p:cNvPr id="74" name="Rounded Rectangle 73"/>
            <p:cNvSpPr/>
            <p:nvPr/>
          </p:nvSpPr>
          <p:spPr>
            <a:xfrm>
              <a:off x="6464283" y="5010235"/>
              <a:ext cx="1702807" cy="1094502"/>
            </a:xfrm>
            <a:prstGeom prst="roundRect">
              <a:avLst/>
            </a:prstGeom>
            <a:gradFill flip="none" rotWithShape="1">
              <a:gsLst>
                <a:gs pos="100000">
                  <a:schemeClr val="bg2">
                    <a:lumMod val="90000"/>
                  </a:schemeClr>
                </a:gs>
                <a:gs pos="60000">
                  <a:schemeClr val="bg1">
                    <a:lumMod val="85000"/>
                  </a:schemeClr>
                </a:gs>
                <a:gs pos="0">
                  <a:srgbClr val="F9F9F9"/>
                </a:gs>
              </a:gsLst>
              <a:lin ang="10800000" scaled="1"/>
              <a:tileRect/>
            </a:gradFill>
            <a:ln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>
                <a:spcAft>
                  <a:spcPts val="300"/>
                </a:spcAft>
              </a:pPr>
              <a:r>
                <a:rPr lang="en-AU" sz="1400" b="1" dirty="0">
                  <a:solidFill>
                    <a:schemeClr val="tx1"/>
                  </a:solidFill>
                  <a:latin typeface="Calibri" panose="020F0502020204030204"/>
                </a:rPr>
                <a:t>Checkpoints</a:t>
              </a:r>
            </a:p>
            <a:p>
              <a:pPr marL="72000" indent="-72000"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AU" sz="1400" dirty="0">
                  <a:solidFill>
                    <a:schemeClr val="tx1"/>
                  </a:solidFill>
                  <a:latin typeface="Calibri" panose="020F0502020204030204"/>
                </a:rPr>
                <a:t>Expert review</a:t>
              </a:r>
            </a:p>
            <a:p>
              <a:pPr marL="72000" indent="-72000"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AU" sz="1400" dirty="0">
                  <a:solidFill>
                    <a:schemeClr val="tx1"/>
                  </a:solidFill>
                  <a:latin typeface="Calibri" panose="020F0502020204030204"/>
                </a:rPr>
                <a:t>Approvals in place</a:t>
              </a:r>
            </a:p>
            <a:p>
              <a:pPr marL="72000" indent="-72000">
                <a:spcBef>
                  <a:spcPts val="100"/>
                </a:spcBef>
                <a:buFont typeface="Arial" panose="020B0604020202020204" pitchFamily="34" charset="0"/>
                <a:buChar char="•"/>
              </a:pPr>
              <a:r>
                <a:rPr lang="en-AU" sz="1400" dirty="0">
                  <a:solidFill>
                    <a:schemeClr val="tx1"/>
                  </a:solidFill>
                  <a:latin typeface="Calibri" panose="020F0502020204030204"/>
                </a:rPr>
                <a:t>Resources in place</a:t>
              </a:r>
            </a:p>
          </p:txBody>
        </p:sp>
      </p:grpSp>
      <p:pic>
        <p:nvPicPr>
          <p:cNvPr id="39" name="Picture 38" descr="Logo&#10;&#10;Description automatically generated">
            <a:extLst>
              <a:ext uri="{FF2B5EF4-FFF2-40B4-BE49-F238E27FC236}">
                <a16:creationId xmlns:a16="http://schemas.microsoft.com/office/drawing/2014/main" id="{652256EE-BE10-4921-A26B-CA30F61CB243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13" y="101498"/>
            <a:ext cx="1407160" cy="76644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997071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3866</TotalTime>
  <Words>271</Words>
  <Application>Microsoft Office PowerPoint</Application>
  <PresentationFormat>Widescreen</PresentationFormat>
  <Paragraphs>67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Nisselle</dc:creator>
  <cp:keywords>Australian Genomics</cp:keywords>
  <cp:lastModifiedBy>Amy Nisselle</cp:lastModifiedBy>
  <cp:revision>185</cp:revision>
  <cp:lastPrinted>2018-02-19T05:52:49Z</cp:lastPrinted>
  <dcterms:created xsi:type="dcterms:W3CDTF">2017-07-11T02:52:46Z</dcterms:created>
  <dcterms:modified xsi:type="dcterms:W3CDTF">2021-11-15T23:30:42Z</dcterms:modified>
  <cp:category>Workforce education</cp:category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96DDCDCC-4F29-44F6-82CB-D1DC74F20036</vt:lpwstr>
  </property>
  <property fmtid="{D5CDD505-2E9C-101B-9397-08002B2CF9AE}" pid="3" name="ArticulatePath">
    <vt:lpwstr>Australian Genomics_genomic education program logic_190801</vt:lpwstr>
  </property>
  <property fmtid="{D5CDD505-2E9C-101B-9397-08002B2CF9AE}" pid="4" name="_MarkAsFinal">
    <vt:bool>true</vt:bool>
  </property>
</Properties>
</file>